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Shape 2"/>
          <p:cNvSpPr>
            <a:spLocks noGrp="1" noRot="1"/>
          </p:cNvSpPr>
          <p:nvPr>
            <p:ph type="sldImg" idx="2"/>
          </p:nvPr>
        </p:nvSpPr>
        <p:spPr bwMode="auto">
          <a:xfrm>
            <a:off x="1143000" y="685800"/>
            <a:ext cx="4572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a:xfrm>
            <a:off x="685800" y="4343400"/>
            <a:ext cx="5486400"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1" name="Shape 44"/>
          <p:cNvSpPr>
            <a:spLocks noGrp="1" noRot="1"/>
          </p:cNvSpPr>
          <p:nvPr>
            <p:ph type="sldImg" idx="2"/>
          </p:nvPr>
        </p:nvSpPr>
        <p:spPr>
          <a:noFill/>
        </p:spPr>
      </p:sp>
      <p:sp>
        <p:nvSpPr>
          <p:cNvPr id="10242" name="Shape 45"/>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3" name="Shape 103"/>
          <p:cNvSpPr>
            <a:spLocks noGrp="1" noRot="1"/>
          </p:cNvSpPr>
          <p:nvPr>
            <p:ph type="sldImg" idx="2"/>
          </p:nvPr>
        </p:nvSpPr>
        <p:spPr>
          <a:noFill/>
        </p:spPr>
      </p:sp>
      <p:sp>
        <p:nvSpPr>
          <p:cNvPr id="28674" name="Shape 10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1" name="Shape 110"/>
          <p:cNvSpPr>
            <a:spLocks noGrp="1" noRot="1"/>
          </p:cNvSpPr>
          <p:nvPr>
            <p:ph type="sldImg" idx="2"/>
          </p:nvPr>
        </p:nvSpPr>
        <p:spPr>
          <a:noFill/>
        </p:spPr>
      </p:sp>
      <p:sp>
        <p:nvSpPr>
          <p:cNvPr id="30722" name="Shape 11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69" name="Shape 116"/>
          <p:cNvSpPr>
            <a:spLocks noGrp="1" noRot="1"/>
          </p:cNvSpPr>
          <p:nvPr>
            <p:ph type="sldImg" idx="2"/>
          </p:nvPr>
        </p:nvSpPr>
        <p:spPr>
          <a:noFill/>
        </p:spPr>
      </p:sp>
      <p:sp>
        <p:nvSpPr>
          <p:cNvPr id="32770" name="Shape 11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9" name="Shape 50"/>
          <p:cNvSpPr>
            <a:spLocks noGrp="1" noRot="1"/>
          </p:cNvSpPr>
          <p:nvPr>
            <p:ph type="sldImg" idx="2"/>
          </p:nvPr>
        </p:nvSpPr>
        <p:spPr>
          <a:noFill/>
        </p:spPr>
      </p:sp>
      <p:sp>
        <p:nvSpPr>
          <p:cNvPr id="12290" name="Shape 5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7" name="Shape 56"/>
          <p:cNvSpPr>
            <a:spLocks noGrp="1" noRot="1"/>
          </p:cNvSpPr>
          <p:nvPr>
            <p:ph type="sldImg" idx="2"/>
          </p:nvPr>
        </p:nvSpPr>
        <p:spPr>
          <a:noFill/>
        </p:spPr>
      </p:sp>
      <p:sp>
        <p:nvSpPr>
          <p:cNvPr id="14338" name="Shape 5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5" name="Shape 63"/>
          <p:cNvSpPr>
            <a:spLocks noGrp="1" noRot="1"/>
          </p:cNvSpPr>
          <p:nvPr>
            <p:ph type="sldImg" idx="2"/>
          </p:nvPr>
        </p:nvSpPr>
        <p:spPr>
          <a:noFill/>
        </p:spPr>
      </p:sp>
      <p:sp>
        <p:nvSpPr>
          <p:cNvPr id="16386" name="Shape 6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3" name="Shape 70"/>
          <p:cNvSpPr>
            <a:spLocks noGrp="1" noRot="1"/>
          </p:cNvSpPr>
          <p:nvPr>
            <p:ph type="sldImg" idx="2"/>
          </p:nvPr>
        </p:nvSpPr>
        <p:spPr>
          <a:noFill/>
        </p:spPr>
      </p:sp>
      <p:sp>
        <p:nvSpPr>
          <p:cNvPr id="18434" name="Shape 7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77"/>
          <p:cNvSpPr>
            <a:spLocks noGrp="1" noRot="1"/>
          </p:cNvSpPr>
          <p:nvPr>
            <p:ph type="sldImg" idx="2"/>
          </p:nvPr>
        </p:nvSpPr>
        <p:spPr>
          <a:noFill/>
        </p:spPr>
      </p:sp>
      <p:sp>
        <p:nvSpPr>
          <p:cNvPr id="20482" name="Shape 7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29" name="Shape 83"/>
          <p:cNvSpPr>
            <a:spLocks noGrp="1" noRot="1"/>
          </p:cNvSpPr>
          <p:nvPr>
            <p:ph type="sldImg" idx="2"/>
          </p:nvPr>
        </p:nvSpPr>
        <p:spPr>
          <a:noFill/>
        </p:spPr>
      </p:sp>
      <p:sp>
        <p:nvSpPr>
          <p:cNvPr id="22530" name="Shape 8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7" name="Shape 90"/>
          <p:cNvSpPr>
            <a:spLocks noGrp="1" noRot="1"/>
          </p:cNvSpPr>
          <p:nvPr>
            <p:ph type="sldImg" idx="2"/>
          </p:nvPr>
        </p:nvSpPr>
        <p:spPr>
          <a:noFill/>
        </p:spPr>
      </p:sp>
      <p:sp>
        <p:nvSpPr>
          <p:cNvPr id="24578" name="Shape 91"/>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Levykh, M. G. (2008). The affective establishment and maintenance of Vygotsky's zone of proximal development. </a:t>
            </a:r>
            <a:r>
              <a:rPr lang="en-US" i="1" smtClean="0"/>
              <a:t>Educational Theory</a:t>
            </a:r>
            <a:r>
              <a:rPr lang="en-US" smtClean="0"/>
              <a:t>, </a:t>
            </a:r>
            <a:r>
              <a:rPr lang="en-US" i="1" smtClean="0"/>
              <a:t>58</a:t>
            </a:r>
            <a:r>
              <a:rPr lang="en-US" smtClean="0"/>
              <a:t>(1), 83-101.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5" name="Shape 96"/>
          <p:cNvSpPr>
            <a:spLocks noGrp="1" noRot="1"/>
          </p:cNvSpPr>
          <p:nvPr>
            <p:ph type="sldImg" idx="2"/>
          </p:nvPr>
        </p:nvSpPr>
        <p:spPr>
          <a:noFill/>
        </p:spPr>
      </p:sp>
      <p:sp>
        <p:nvSpPr>
          <p:cNvPr id="26626" name="Shape 9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4" name="Shape 8"/>
          <p:cNvSpPr>
            <a:spLocks noChangeArrowheads="1"/>
          </p:cNvSpPr>
          <p:nvPr/>
        </p:nvSpPr>
        <p:spPr bwMode="auto">
          <a:xfrm>
            <a:off x="0" y="0"/>
            <a:ext cx="9144000" cy="6902450"/>
          </a:xfrm>
          <a:prstGeom prst="rect">
            <a:avLst/>
          </a:prstGeom>
          <a:gradFill rotWithShape="0">
            <a:gsLst>
              <a:gs pos="0">
                <a:srgbClr val="003171"/>
              </a:gs>
              <a:gs pos="100000">
                <a:srgbClr val="549FFF"/>
              </a:gs>
            </a:gsLst>
            <a:lin ang="7920000"/>
          </a:gradFill>
          <a:ln w="9525">
            <a:noFill/>
            <a:miter lim="800000"/>
            <a:headEnd/>
            <a:tailEnd/>
          </a:ln>
        </p:spPr>
        <p:txBody>
          <a:bodyPr lIns="91425" tIns="45700" rIns="91425" bIns="45700" anchor="ctr"/>
          <a:lstStyle/>
          <a:p>
            <a:endParaRPr lang="en-US"/>
          </a:p>
        </p:txBody>
      </p:sp>
      <p:sp>
        <p:nvSpPr>
          <p:cNvPr id="5"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sp>
        <p:nvSpPr>
          <p:cNvPr id="6"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lstStyle/>
          <a:p>
            <a:pPr fontAlgn="auto">
              <a:spcBef>
                <a:spcPts val="0"/>
              </a:spcBef>
              <a:spcAft>
                <a:spcPts val="0"/>
              </a:spcAft>
              <a:defRPr/>
            </a:pPr>
            <a:endParaRPr kern="0">
              <a:latin typeface="Arial"/>
              <a:ea typeface="Arial"/>
              <a:cs typeface="Arial"/>
              <a:sym typeface="Arial"/>
            </a:endParaRPr>
          </a:p>
        </p:txBody>
      </p:sp>
      <p:sp>
        <p:nvSpPr>
          <p:cNvPr id="7" name="Shape 11"/>
          <p:cNvSpPr>
            <a:spLocks/>
          </p:cNvSpPr>
          <p:nvPr/>
        </p:nvSpPr>
        <p:spPr bwMode="auto">
          <a:xfrm>
            <a:off x="-846138" y="-1588"/>
            <a:ext cx="2166938" cy="6907213"/>
          </a:xfrm>
          <a:custGeom>
            <a:avLst/>
            <a:gdLst>
              <a:gd name="T0" fmla="*/ 0 w 2167467"/>
              <a:gd name="T1" fmla="*/ 0 h 6180667"/>
              <a:gd name="T2" fmla="*/ 2167467 w 2167467"/>
              <a:gd name="T3" fmla="*/ 6180667 h 6180667"/>
            </a:gdLst>
            <a:ahLst/>
            <a:cxnLst>
              <a:cxn ang="0">
                <a:pos x="939800" y="0"/>
              </a:cxn>
              <a:cxn ang="0">
                <a:pos x="1905000" y="5881"/>
              </a:cxn>
              <a:cxn ang="0">
                <a:pos x="1896533" y="6180667"/>
              </a:cxn>
              <a:cxn ang="0">
                <a:pos x="939800" y="6180667"/>
              </a:cxn>
              <a:cxn ang="0">
                <a:pos x="939800" y="0"/>
              </a:cxn>
            </a:cxnLst>
            <a:rect l="T0" t="T1" r="T2" b="T3"/>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rotWithShape="0">
            <a:gsLst>
              <a:gs pos="0">
                <a:srgbClr val="003171">
                  <a:alpha val="20784"/>
                </a:srgbClr>
              </a:gs>
              <a:gs pos="100000">
                <a:srgbClr val="65A8FF">
                  <a:alpha val="20784"/>
                </a:srgbClr>
              </a:gs>
            </a:gsLst>
            <a:lin ang="0"/>
          </a:gradFill>
          <a:ln w="9525">
            <a:noFill/>
            <a:round/>
            <a:headEnd/>
            <a:tailEnd/>
          </a:ln>
        </p:spPr>
        <p:txBody>
          <a:bodyPr lIns="91425" tIns="45700" rIns="91425" bIns="45700" anchor="ctr"/>
          <a:lstStyle/>
          <a:p>
            <a:endParaRPr lang="en-US"/>
          </a:p>
        </p:txBody>
      </p:sp>
      <p:sp>
        <p:nvSpPr>
          <p:cNvPr id="8" name="Shape 12"/>
          <p:cNvSpPr>
            <a:spLocks/>
          </p:cNvSpPr>
          <p:nvPr/>
        </p:nvSpPr>
        <p:spPr bwMode="auto">
          <a:xfrm rot="10800000" flipH="1">
            <a:off x="-525463" y="-4763"/>
            <a:ext cx="1403351" cy="6907213"/>
          </a:xfrm>
          <a:custGeom>
            <a:avLst/>
            <a:gdLst>
              <a:gd name="T0" fmla="*/ 0 w 2167467"/>
              <a:gd name="T1" fmla="*/ 0 h 6180667"/>
              <a:gd name="T2" fmla="*/ 2167467 w 2167467"/>
              <a:gd name="T3" fmla="*/ 6180667 h 6180667"/>
            </a:gdLst>
            <a:ahLst/>
            <a:cxnLst>
              <a:cxn ang="0">
                <a:pos x="939800" y="0"/>
              </a:cxn>
              <a:cxn ang="0">
                <a:pos x="1905000" y="5881"/>
              </a:cxn>
              <a:cxn ang="0">
                <a:pos x="1896533" y="6180667"/>
              </a:cxn>
              <a:cxn ang="0">
                <a:pos x="939800" y="6180667"/>
              </a:cxn>
              <a:cxn ang="0">
                <a:pos x="939800" y="0"/>
              </a:cxn>
            </a:cxnLst>
            <a:rect l="T0" t="T1" r="T2" b="T3"/>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rotWithShape="0">
            <a:gsLst>
              <a:gs pos="0">
                <a:srgbClr val="003171">
                  <a:alpha val="20784"/>
                </a:srgbClr>
              </a:gs>
              <a:gs pos="100000">
                <a:srgbClr val="65A8FF">
                  <a:alpha val="20784"/>
                </a:srgbClr>
              </a:gs>
            </a:gsLst>
            <a:lin ang="0"/>
          </a:gradFill>
          <a:ln w="9525">
            <a:noFill/>
            <a:round/>
            <a:headEnd/>
            <a:tailEnd/>
          </a:ln>
        </p:spPr>
        <p:txBody>
          <a:bodyPr lIns="91425" tIns="45700" rIns="91425" bIns="45700" anchor="ctr"/>
          <a:lstStyle/>
          <a:p>
            <a:endParaRPr lang="en-US"/>
          </a:p>
        </p:txBody>
      </p:sp>
      <p:sp>
        <p:nvSpPr>
          <p:cNvPr id="13" name="Shape 13"/>
          <p:cNvSpPr txBox="1">
            <a:spLocks noGrp="1"/>
          </p:cNvSpPr>
          <p:nvPr>
            <p:ph type="ctrTitle"/>
          </p:nvPr>
        </p:nvSpPr>
        <p:spPr>
          <a:xfrm>
            <a:off x="1082040" y="1656080"/>
            <a:ext cx="7050900" cy="1470000"/>
          </a:xfrm>
          <a:prstGeom prst="rect">
            <a:avLst/>
          </a:prstGeom>
          <a:noFill/>
          <a:ln>
            <a:noFill/>
          </a:ln>
        </p:spPr>
        <p:txBody>
          <a:bodyPr/>
          <a:lstStyle>
            <a:lvl1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a:lstStyle>
            <a:lvl1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5"/>
        <p:cNvGrpSpPr/>
        <p:nvPr/>
      </p:nvGrpSpPr>
      <p:grpSpPr>
        <a:xfrm>
          <a:off x="0" y="0"/>
          <a:ext cx="0" cy="0"/>
          <a:chOff x="0" y="0"/>
          <a:chExt cx="0" cy="0"/>
        </a:xfrm>
      </p:grpSpPr>
      <p:sp>
        <p:nvSpPr>
          <p:cNvPr id="4"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sp>
        <p:nvSpPr>
          <p:cNvPr id="5"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sp>
        <p:nvSpPr>
          <p:cNvPr id="6" name="Shape 19"/>
          <p:cNvSpPr>
            <a:spLocks/>
          </p:cNvSpPr>
          <p:nvPr/>
        </p:nvSpPr>
        <p:spPr bwMode="auto">
          <a:xfrm rot="10800000">
            <a:off x="8088313" y="-6350"/>
            <a:ext cx="1101725" cy="6864350"/>
          </a:xfrm>
          <a:custGeom>
            <a:avLst/>
            <a:gdLst>
              <a:gd name="T0" fmla="*/ 0 w 1100668"/>
              <a:gd name="T1" fmla="*/ 0 h 6916846"/>
              <a:gd name="T2" fmla="*/ 1100668 w 1100668"/>
              <a:gd name="T3" fmla="*/ 6916846 h 6916846"/>
            </a:gdLst>
            <a:ahLst/>
            <a:cxnLst>
              <a:cxn ang="0">
                <a:pos x="0" y="11711"/>
              </a:cxn>
              <a:cxn ang="0">
                <a:pos x="956734" y="0"/>
              </a:cxn>
              <a:cxn ang="0">
                <a:pos x="1100668" y="6916846"/>
              </a:cxn>
              <a:cxn ang="0">
                <a:pos x="0" y="6916846"/>
              </a:cxn>
              <a:cxn ang="0">
                <a:pos x="0" y="11711"/>
              </a:cxn>
            </a:cxnLst>
            <a:rect l="T0" t="T1" r="T2" b="T3"/>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rotWithShape="0">
            <a:gsLst>
              <a:gs pos="0">
                <a:srgbClr val="003171"/>
              </a:gs>
              <a:gs pos="100000">
                <a:srgbClr val="65A8FF"/>
              </a:gs>
            </a:gsLst>
            <a:lin ang="5700000"/>
          </a:gradFill>
          <a:ln w="9525">
            <a:noFill/>
            <a:round/>
            <a:headEnd/>
            <a:tailEnd/>
          </a:ln>
        </p:spPr>
        <p:txBody>
          <a:bodyPr lIns="91425" tIns="45700" rIns="91425" bIns="45700" anchor="ctr"/>
          <a:lstStyle/>
          <a:p>
            <a:endParaRPr lang="en-US"/>
          </a:p>
        </p:txBody>
      </p:sp>
      <p:sp>
        <p:nvSpPr>
          <p:cNvPr id="17" name="Shape 17"/>
          <p:cNvSpPr txBox="1">
            <a:spLocks noGrp="1"/>
          </p:cNvSpPr>
          <p:nvPr>
            <p:ph type="body" idx="1"/>
          </p:nvPr>
        </p:nvSpPr>
        <p:spPr>
          <a:xfrm>
            <a:off x="457200" y="1658990"/>
            <a:ext cx="8229600" cy="4840199"/>
          </a:xfrm>
          <a:prstGeom prst="rect">
            <a:avLst/>
          </a:prstGeom>
          <a:noFill/>
          <a:ln>
            <a:noFill/>
          </a:ln>
        </p:spPr>
        <p:txBody>
          <a:bodyPr/>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1"/>
        <p:cNvGrpSpPr/>
        <p:nvPr/>
      </p:nvGrpSpPr>
      <p:grpSpPr>
        <a:xfrm>
          <a:off x="0" y="0"/>
          <a:ext cx="0" cy="0"/>
          <a:chOff x="0" y="0"/>
          <a:chExt cx="0" cy="0"/>
        </a:xfrm>
      </p:grpSpPr>
      <p:sp>
        <p:nvSpPr>
          <p:cNvPr id="5"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sp>
        <p:nvSpPr>
          <p:cNvPr id="6"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sp>
        <p:nvSpPr>
          <p:cNvPr id="7" name="Shape 24"/>
          <p:cNvSpPr>
            <a:spLocks/>
          </p:cNvSpPr>
          <p:nvPr/>
        </p:nvSpPr>
        <p:spPr bwMode="auto">
          <a:xfrm rot="10800000">
            <a:off x="8088313" y="-6350"/>
            <a:ext cx="1101725" cy="6864350"/>
          </a:xfrm>
          <a:custGeom>
            <a:avLst/>
            <a:gdLst>
              <a:gd name="T0" fmla="*/ 0 w 1100668"/>
              <a:gd name="T1" fmla="*/ 0 h 6916846"/>
              <a:gd name="T2" fmla="*/ 1100668 w 1100668"/>
              <a:gd name="T3" fmla="*/ 6916846 h 6916846"/>
            </a:gdLst>
            <a:ahLst/>
            <a:cxnLst>
              <a:cxn ang="0">
                <a:pos x="0" y="11711"/>
              </a:cxn>
              <a:cxn ang="0">
                <a:pos x="956734" y="0"/>
              </a:cxn>
              <a:cxn ang="0">
                <a:pos x="1100668" y="6916846"/>
              </a:cxn>
              <a:cxn ang="0">
                <a:pos x="0" y="6916846"/>
              </a:cxn>
              <a:cxn ang="0">
                <a:pos x="0" y="11711"/>
              </a:cxn>
            </a:cxnLst>
            <a:rect l="T0" t="T1" r="T2" b="T3"/>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rotWithShape="0">
            <a:gsLst>
              <a:gs pos="0">
                <a:srgbClr val="003171"/>
              </a:gs>
              <a:gs pos="100000">
                <a:srgbClr val="65A8FF"/>
              </a:gs>
            </a:gsLst>
            <a:lin ang="5700000"/>
          </a:gradFill>
          <a:ln w="9525">
            <a:noFill/>
            <a:round/>
            <a:headEnd/>
            <a:tailEnd/>
          </a:ln>
        </p:spPr>
        <p:txBody>
          <a:bodyPr lIns="91425" tIns="45700" rIns="91425" bIns="45700" anchor="ctr"/>
          <a:lstStyle/>
          <a:p>
            <a:endParaRPr lang="en-US"/>
          </a:p>
        </p:txBody>
      </p:sp>
      <p:sp>
        <p:nvSpPr>
          <p:cNvPr id="25" name="Shape 25"/>
          <p:cNvSpPr txBox="1">
            <a:spLocks noGrp="1"/>
          </p:cNvSpPr>
          <p:nvPr>
            <p:ph type="title"/>
          </p:nvPr>
        </p:nvSpPr>
        <p:spPr>
          <a:xfrm>
            <a:off x="457200" y="274637"/>
            <a:ext cx="8229600" cy="1325700"/>
          </a:xfrm>
          <a:prstGeom prst="rect">
            <a:avLst/>
          </a:prstGeom>
          <a:noFill/>
          <a:ln>
            <a:noFill/>
          </a:ln>
        </p:spPr>
        <p:txBody>
          <a:bodyPr/>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8"/>
        <p:cNvGrpSpPr/>
        <p:nvPr/>
      </p:nvGrpSpPr>
      <p:grpSpPr>
        <a:xfrm>
          <a:off x="0" y="0"/>
          <a:ext cx="0" cy="0"/>
          <a:chOff x="0" y="0"/>
          <a:chExt cx="0" cy="0"/>
        </a:xfrm>
      </p:grpSpPr>
      <p:sp>
        <p:nvSpPr>
          <p:cNvPr id="3"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sp>
        <p:nvSpPr>
          <p:cNvPr id="4"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sp>
        <p:nvSpPr>
          <p:cNvPr id="5" name="Shape 31"/>
          <p:cNvSpPr>
            <a:spLocks/>
          </p:cNvSpPr>
          <p:nvPr/>
        </p:nvSpPr>
        <p:spPr bwMode="auto">
          <a:xfrm rot="10800000">
            <a:off x="8088313" y="-6350"/>
            <a:ext cx="1101725" cy="6864350"/>
          </a:xfrm>
          <a:custGeom>
            <a:avLst/>
            <a:gdLst>
              <a:gd name="T0" fmla="*/ 0 w 1100668"/>
              <a:gd name="T1" fmla="*/ 0 h 6916846"/>
              <a:gd name="T2" fmla="*/ 1100668 w 1100668"/>
              <a:gd name="T3" fmla="*/ 6916846 h 6916846"/>
            </a:gdLst>
            <a:ahLst/>
            <a:cxnLst>
              <a:cxn ang="0">
                <a:pos x="0" y="11711"/>
              </a:cxn>
              <a:cxn ang="0">
                <a:pos x="956734" y="0"/>
              </a:cxn>
              <a:cxn ang="0">
                <a:pos x="1100668" y="6916846"/>
              </a:cxn>
              <a:cxn ang="0">
                <a:pos x="0" y="6916846"/>
              </a:cxn>
              <a:cxn ang="0">
                <a:pos x="0" y="11711"/>
              </a:cxn>
            </a:cxnLst>
            <a:rect l="T0" t="T1" r="T2" b="T3"/>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rotWithShape="0">
            <a:gsLst>
              <a:gs pos="0">
                <a:srgbClr val="003171"/>
              </a:gs>
              <a:gs pos="100000">
                <a:srgbClr val="65A8FF"/>
              </a:gs>
            </a:gsLst>
            <a:lin ang="5700000"/>
          </a:gradFill>
          <a:ln w="9525">
            <a:noFill/>
            <a:round/>
            <a:headEnd/>
            <a:tailEnd/>
          </a:ln>
        </p:spPr>
        <p:txBody>
          <a:bodyPr lIns="91425" tIns="45700" rIns="91425" bIns="45700" anchor="ctr"/>
          <a:lstStyle/>
          <a:p>
            <a:endParaRPr lang="en-US"/>
          </a:p>
        </p:txBody>
      </p:sp>
      <p:sp>
        <p:nvSpPr>
          <p:cNvPr id="32" name="Shape 32"/>
          <p:cNvSpPr txBox="1">
            <a:spLocks noGrp="1"/>
          </p:cNvSpPr>
          <p:nvPr>
            <p:ph type="title"/>
          </p:nvPr>
        </p:nvSpPr>
        <p:spPr>
          <a:xfrm>
            <a:off x="457200" y="274637"/>
            <a:ext cx="8229600" cy="1325700"/>
          </a:xfrm>
          <a:prstGeom prst="rect">
            <a:avLst/>
          </a:prstGeom>
          <a:noFill/>
          <a:ln>
            <a:noFill/>
          </a:ln>
        </p:spPr>
        <p:txBody>
          <a:bodyPr/>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3"/>
        <p:cNvGrpSpPr/>
        <p:nvPr/>
      </p:nvGrpSpPr>
      <p:grpSpPr>
        <a:xfrm>
          <a:off x="0" y="0"/>
          <a:ext cx="0" cy="0"/>
          <a:chOff x="0" y="0"/>
          <a:chExt cx="0" cy="0"/>
        </a:xfrm>
      </p:grpSpPr>
      <p:grpSp>
        <p:nvGrpSpPr>
          <p:cNvPr id="3" name="Shape 34"/>
          <p:cNvGrpSpPr>
            <a:grpSpLocks/>
          </p:cNvGrpSpPr>
          <p:nvPr/>
        </p:nvGrpSpPr>
        <p:grpSpPr bwMode="auto">
          <a:xfrm>
            <a:off x="-6350" y="4933950"/>
            <a:ext cx="9150350" cy="3100388"/>
            <a:chOff x="-6264" y="4933386"/>
            <a:chExt cx="9150267" cy="3100650"/>
          </a:xfrm>
        </p:grpSpPr>
        <p:sp>
          <p:nvSpPr>
            <p:cNvPr id="4"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sp>
          <p:nvSpPr>
            <p:cNvPr id="5"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sp>
          <p:nvSpPr>
            <p:cNvPr id="6"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lstStyle/>
            <a:p>
              <a:pPr fontAlgn="auto">
                <a:spcBef>
                  <a:spcPts val="0"/>
                </a:spcBef>
                <a:spcAft>
                  <a:spcPts val="0"/>
                </a:spcAft>
                <a:defRPr/>
              </a:pPr>
              <a:endParaRPr kern="0">
                <a:latin typeface="Arial"/>
                <a:ea typeface="Arial"/>
                <a:cs typeface="Arial"/>
                <a:sym typeface="Arial"/>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anchor="ctr"/>
          <a:lstStyle>
            <a:lvl1pPr marL="0" indent="152400" algn="ctr" rtl="0">
              <a:buSzPct val="100000"/>
              <a:buFont typeface="Trebuchet MS"/>
              <a:buNone/>
              <a:defRPr sz="2400"/>
            </a:lvl1pPr>
            <a:lvl2pPr marL="0" indent="152400" algn="ctr" rtl="0">
              <a:buSzPct val="100000"/>
              <a:buFont typeface="Trebuchet MS"/>
              <a:buNone/>
              <a:defRPr sz="2400"/>
            </a:lvl2pPr>
            <a:lvl3pPr marL="0" indent="152400" algn="ctr" rtl="0">
              <a:buSzPct val="100000"/>
              <a:buFont typeface="Trebuchet MS"/>
              <a:buNone/>
              <a:defRPr sz="2400"/>
            </a:lvl3pPr>
            <a:lvl4pPr marL="0" indent="152400" algn="ctr" rtl="0">
              <a:buSzPct val="100000"/>
              <a:buFont typeface="Trebuchet MS"/>
              <a:buNone/>
              <a:defRPr sz="2400"/>
            </a:lvl4pPr>
            <a:lvl5pPr marL="0" indent="152400" algn="ctr" rtl="0">
              <a:buSzPct val="100000"/>
              <a:buFont typeface="Trebuchet MS"/>
              <a:buNone/>
              <a:defRPr sz="2400"/>
            </a:lvl5pPr>
            <a:lvl6pPr marL="0" indent="152400" algn="ctr" rtl="0">
              <a:buSzPct val="100000"/>
              <a:buFont typeface="Trebuchet MS"/>
              <a:buNone/>
              <a:defRPr sz="2400"/>
            </a:lvl6pPr>
            <a:lvl7pPr marL="0" indent="152400" algn="ctr" rtl="0">
              <a:buSzPct val="100000"/>
              <a:buFont typeface="Trebuchet MS"/>
              <a:buNone/>
              <a:defRPr sz="2400"/>
            </a:lvl7pPr>
            <a:lvl8pPr marL="0" indent="152400" algn="ctr" rtl="0">
              <a:buSzPct val="100000"/>
              <a:buFont typeface="Trebuchet MS"/>
              <a:buNone/>
              <a:defRPr sz="2400"/>
            </a:lvl8pPr>
            <a:lvl9pPr marL="0" indent="152400" algn="ctr" rtl="0">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325562"/>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en-US" smtClean="0">
              <a:sym typeface="Arial" charset="0"/>
            </a:endParaRPr>
          </a:p>
        </p:txBody>
      </p:sp>
      <p:sp>
        <p:nvSpPr>
          <p:cNvPr id="1027" name="Shape 6"/>
          <p:cNvSpPr txBox="1">
            <a:spLocks noGrp="1"/>
          </p:cNvSpPr>
          <p:nvPr>
            <p:ph type="body" idx="1"/>
          </p:nvPr>
        </p:nvSpPr>
        <p:spPr bwMode="auto">
          <a:xfrm>
            <a:off x="457200" y="1727200"/>
            <a:ext cx="8229600" cy="4525963"/>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0" r:id="rId6"/>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ncyclopedia.com/doc/1G2-2830906184.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ncyclopedia.com/doc/1G2-2830906184.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hape 41"/>
          <p:cNvSpPr txBox="1">
            <a:spLocks noGrp="1"/>
          </p:cNvSpPr>
          <p:nvPr>
            <p:ph type="ctrTitle"/>
          </p:nvPr>
        </p:nvSpPr>
        <p:spPr>
          <a:xfrm>
            <a:off x="1082675" y="1655763"/>
            <a:ext cx="7050088" cy="1470025"/>
          </a:xfrm>
        </p:spPr>
        <p:txBody>
          <a:bodyPr/>
          <a:lstStyle/>
          <a:p>
            <a:pPr algn="ctr" eaLnBrk="1" hangingPunct="1">
              <a:spcBef>
                <a:spcPct val="0"/>
              </a:spcBef>
              <a:buClr>
                <a:srgbClr val="FFFFFF"/>
              </a:buClr>
              <a:buSzTx/>
              <a:buFont typeface="Trebuchet MS" pitchFamily="34" charset="0"/>
              <a:buNone/>
            </a:pPr>
            <a:r>
              <a:rPr lang="en-US" smtClean="0">
                <a:solidFill>
                  <a:srgbClr val="FFFFFF"/>
                </a:solidFill>
                <a:latin typeface="Trebuchet MS" pitchFamily="34" charset="0"/>
                <a:cs typeface="Arial" charset="0"/>
                <a:sym typeface="Trebuchet MS" pitchFamily="34" charset="0"/>
              </a:rPr>
              <a:t>Vygotsky:</a:t>
            </a:r>
            <a:br>
              <a:rPr lang="en-US" smtClean="0">
                <a:solidFill>
                  <a:srgbClr val="FFFFFF"/>
                </a:solidFill>
                <a:latin typeface="Trebuchet MS" pitchFamily="34" charset="0"/>
                <a:cs typeface="Arial" charset="0"/>
                <a:sym typeface="Trebuchet MS" pitchFamily="34" charset="0"/>
              </a:rPr>
            </a:br>
            <a:r>
              <a:rPr lang="en-US" sz="3600" smtClean="0">
                <a:solidFill>
                  <a:srgbClr val="FFFFFF"/>
                </a:solidFill>
                <a:latin typeface="Trebuchet MS" pitchFamily="34" charset="0"/>
                <a:cs typeface="Arial" charset="0"/>
                <a:sym typeface="Trebuchet MS" pitchFamily="34" charset="0"/>
              </a:rPr>
              <a:t>Social Learning Theory</a:t>
            </a:r>
          </a:p>
        </p:txBody>
      </p:sp>
      <p:sp>
        <p:nvSpPr>
          <p:cNvPr id="9218" name="Shape 42"/>
          <p:cNvSpPr txBox="1">
            <a:spLocks noGrp="1"/>
          </p:cNvSpPr>
          <p:nvPr>
            <p:ph type="subTitle" idx="1"/>
          </p:nvPr>
        </p:nvSpPr>
        <p:spPr>
          <a:xfrm>
            <a:off x="1082675" y="3230563"/>
            <a:ext cx="7035800" cy="1377950"/>
          </a:xfrm>
        </p:spPr>
        <p:txBody>
          <a:bodyPr/>
          <a:lstStyle/>
          <a:p>
            <a:pPr algn="ctr" eaLnBrk="1" hangingPunct="1">
              <a:spcBef>
                <a:spcPct val="0"/>
              </a:spcBef>
              <a:buClr>
                <a:srgbClr val="FFFFFF"/>
              </a:buClr>
              <a:buSzTx/>
              <a:buFont typeface="Trebuchet MS" pitchFamily="34" charset="0"/>
              <a:buNone/>
            </a:pPr>
            <a:r>
              <a:rPr lang="en-US" smtClean="0">
                <a:solidFill>
                  <a:srgbClr val="FFFFFF"/>
                </a:solidFill>
                <a:latin typeface="Trebuchet MS" pitchFamily="34" charset="0"/>
                <a:cs typeface="Arial" charset="0"/>
                <a:sym typeface="Trebuchet MS" pitchFamily="34" charset="0"/>
              </a:rPr>
              <a:t>Rachel Ostrye</a:t>
            </a:r>
          </a:p>
          <a:p>
            <a:pPr algn="ctr" eaLnBrk="1" hangingPunct="1">
              <a:spcBef>
                <a:spcPct val="0"/>
              </a:spcBef>
              <a:buClr>
                <a:srgbClr val="FFFFFF"/>
              </a:buClr>
              <a:buSzTx/>
              <a:buFont typeface="Trebuchet MS" pitchFamily="34" charset="0"/>
              <a:buNone/>
            </a:pPr>
            <a:r>
              <a:rPr lang="en-US" smtClean="0">
                <a:solidFill>
                  <a:srgbClr val="FFFFFF"/>
                </a:solidFill>
                <a:latin typeface="Trebuchet MS" pitchFamily="34" charset="0"/>
                <a:cs typeface="Arial" charset="0"/>
                <a:sym typeface="Trebuchet MS" pitchFamily="34" charset="0"/>
              </a:rPr>
              <a:t>Colleen Brieck</a:t>
            </a:r>
          </a:p>
          <a:p>
            <a:pPr algn="ctr" eaLnBrk="1" hangingPunct="1">
              <a:spcBef>
                <a:spcPct val="0"/>
              </a:spcBef>
              <a:buClr>
                <a:srgbClr val="FFFFFF"/>
              </a:buClr>
              <a:buSzTx/>
              <a:buFont typeface="Trebuchet MS" pitchFamily="34" charset="0"/>
              <a:buNone/>
            </a:pPr>
            <a:r>
              <a:rPr lang="en-US" smtClean="0">
                <a:solidFill>
                  <a:srgbClr val="FFFFFF"/>
                </a:solidFill>
                <a:latin typeface="Trebuchet MS" pitchFamily="34" charset="0"/>
                <a:cs typeface="Arial" charset="0"/>
                <a:sym typeface="Trebuchet MS" pitchFamily="34" charset="0"/>
              </a:rPr>
              <a:t>Lauren Rockwell</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txBox="1">
            <a:spLocks noGrp="1"/>
          </p:cNvSpPr>
          <p:nvPr>
            <p:ph type="body" idx="1"/>
          </p:nvPr>
        </p:nvSpPr>
        <p:spPr>
          <a:xfrm>
            <a:off x="457200" y="1062038"/>
            <a:ext cx="8229600" cy="5437187"/>
          </a:xfrm>
        </p:spPr>
        <p:txBody>
          <a:bodyPr>
            <a:noAutofit/>
          </a:bodyPr>
          <a:lstStyle/>
          <a:p>
            <a:pPr marL="457200" indent="-298450" eaLnBrk="1" fontAlgn="auto" hangingPunct="1">
              <a:lnSpc>
                <a:spcPct val="115000"/>
              </a:lnSpc>
              <a:spcAft>
                <a:spcPts val="600"/>
              </a:spcAft>
              <a:buClr>
                <a:srgbClr val="000000"/>
              </a:buClr>
              <a:buSzPct val="83333"/>
              <a:defRPr/>
            </a:pPr>
            <a:r>
              <a:rPr lang="en" sz="2200">
                <a:solidFill>
                  <a:srgbClr val="073763"/>
                </a:solidFill>
              </a:rPr>
              <a:t>Teacher's should </a:t>
            </a:r>
            <a:r>
              <a:rPr lang="en" sz="2200" b="1" i="1">
                <a:solidFill>
                  <a:srgbClr val="073763"/>
                </a:solidFill>
              </a:rPr>
              <a:t>assist </a:t>
            </a:r>
            <a:r>
              <a:rPr lang="en" sz="2200">
                <a:solidFill>
                  <a:srgbClr val="073763"/>
                </a:solidFill>
              </a:rPr>
              <a:t>students in exploring their own learning</a:t>
            </a:r>
          </a:p>
          <a:p>
            <a:pPr marL="457200" indent="-298450" eaLnBrk="1" fontAlgn="auto" hangingPunct="1">
              <a:lnSpc>
                <a:spcPct val="115000"/>
              </a:lnSpc>
              <a:spcAft>
                <a:spcPts val="600"/>
              </a:spcAft>
              <a:buClr>
                <a:srgbClr val="000000"/>
              </a:buClr>
              <a:buSzPct val="83333"/>
              <a:defRPr/>
            </a:pPr>
            <a:r>
              <a:rPr lang="en" sz="2200">
                <a:solidFill>
                  <a:srgbClr val="073763"/>
                </a:solidFill>
              </a:rPr>
              <a:t>Teachers should </a:t>
            </a:r>
            <a:r>
              <a:rPr lang="en" sz="2200" b="1" i="1">
                <a:solidFill>
                  <a:srgbClr val="073763"/>
                </a:solidFill>
              </a:rPr>
              <a:t>guide </a:t>
            </a:r>
            <a:r>
              <a:rPr lang="en" sz="2200">
                <a:solidFill>
                  <a:srgbClr val="073763"/>
                </a:solidFill>
              </a:rPr>
              <a:t>learning through modeling and scaffolding.</a:t>
            </a:r>
          </a:p>
          <a:p>
            <a:pPr marL="457200" indent="-298450" eaLnBrk="1" fontAlgn="auto" hangingPunct="1">
              <a:lnSpc>
                <a:spcPct val="115000"/>
              </a:lnSpc>
              <a:spcAft>
                <a:spcPts val="600"/>
              </a:spcAft>
              <a:buClr>
                <a:srgbClr val="000000"/>
              </a:buClr>
              <a:buSzPct val="83333"/>
              <a:defRPr/>
            </a:pPr>
            <a:r>
              <a:rPr lang="en" sz="2200" b="1" i="1">
                <a:solidFill>
                  <a:srgbClr val="073763"/>
                </a:solidFill>
              </a:rPr>
              <a:t>Differentiate </a:t>
            </a:r>
            <a:r>
              <a:rPr lang="en" sz="2200">
                <a:solidFill>
                  <a:srgbClr val="073763"/>
                </a:solidFill>
              </a:rPr>
              <a:t>lessons to each student's </a:t>
            </a:r>
            <a:r>
              <a:rPr lang="en" sz="2200" b="1" i="1">
                <a:solidFill>
                  <a:srgbClr val="073763"/>
                </a:solidFill>
              </a:rPr>
              <a:t>zone of proximal development</a:t>
            </a:r>
            <a:r>
              <a:rPr lang="en" sz="2200">
                <a:solidFill>
                  <a:srgbClr val="073763"/>
                </a:solidFill>
              </a:rPr>
              <a:t> - "instructional level"</a:t>
            </a:r>
          </a:p>
          <a:p>
            <a:pPr marL="457200" indent="-298450" eaLnBrk="1" fontAlgn="auto" hangingPunct="1">
              <a:lnSpc>
                <a:spcPct val="115000"/>
              </a:lnSpc>
              <a:spcAft>
                <a:spcPts val="600"/>
              </a:spcAft>
              <a:buClr>
                <a:srgbClr val="000000"/>
              </a:buClr>
              <a:buSzPct val="83333"/>
              <a:defRPr/>
            </a:pPr>
            <a:r>
              <a:rPr lang="en" sz="2200">
                <a:solidFill>
                  <a:srgbClr val="073763"/>
                </a:solidFill>
              </a:rPr>
              <a:t>Students should be </a:t>
            </a:r>
            <a:r>
              <a:rPr lang="en" sz="2200" b="1" i="1">
                <a:solidFill>
                  <a:srgbClr val="073763"/>
                </a:solidFill>
              </a:rPr>
              <a:t>active</a:t>
            </a:r>
            <a:r>
              <a:rPr lang="en" sz="2200">
                <a:solidFill>
                  <a:srgbClr val="073763"/>
                </a:solidFill>
              </a:rPr>
              <a:t> in the learning process</a:t>
            </a:r>
          </a:p>
          <a:p>
            <a:pPr marL="457200" indent="-298450" eaLnBrk="1" fontAlgn="auto" hangingPunct="1">
              <a:lnSpc>
                <a:spcPct val="115000"/>
              </a:lnSpc>
              <a:spcAft>
                <a:spcPts val="600"/>
              </a:spcAft>
              <a:buClr>
                <a:srgbClr val="000000"/>
              </a:buClr>
              <a:buSzPct val="83333"/>
              <a:defRPr/>
            </a:pPr>
            <a:r>
              <a:rPr lang="en" sz="2200">
                <a:solidFill>
                  <a:srgbClr val="073763"/>
                </a:solidFill>
              </a:rPr>
              <a:t>Engage in </a:t>
            </a:r>
            <a:r>
              <a:rPr lang="en" sz="2200" b="1" i="1">
                <a:solidFill>
                  <a:srgbClr val="073763"/>
                </a:solidFill>
              </a:rPr>
              <a:t>teacher-to-student</a:t>
            </a:r>
            <a:r>
              <a:rPr lang="en" sz="2200">
                <a:solidFill>
                  <a:srgbClr val="073763"/>
                </a:solidFill>
              </a:rPr>
              <a:t> and </a:t>
            </a:r>
            <a:r>
              <a:rPr lang="en" sz="2200" b="1" i="1">
                <a:solidFill>
                  <a:srgbClr val="073763"/>
                </a:solidFill>
              </a:rPr>
              <a:t>student-to-student</a:t>
            </a:r>
            <a:r>
              <a:rPr lang="en" sz="2200">
                <a:solidFill>
                  <a:srgbClr val="073763"/>
                </a:solidFill>
              </a:rPr>
              <a:t> interactions and discourse.</a:t>
            </a:r>
          </a:p>
          <a:p>
            <a:pPr marL="457200" indent="-298450" eaLnBrk="1" fontAlgn="auto" hangingPunct="1">
              <a:lnSpc>
                <a:spcPct val="115000"/>
              </a:lnSpc>
              <a:spcAft>
                <a:spcPts val="600"/>
              </a:spcAft>
              <a:buClr>
                <a:srgbClr val="000000"/>
              </a:buClr>
              <a:buSzPct val="83333"/>
              <a:defRPr/>
            </a:pPr>
            <a:r>
              <a:rPr lang="en" sz="2200">
                <a:solidFill>
                  <a:srgbClr val="073763"/>
                </a:solidFill>
              </a:rPr>
              <a:t>Promote fantasy and </a:t>
            </a:r>
            <a:r>
              <a:rPr lang="en" sz="2200" b="1" i="1">
                <a:solidFill>
                  <a:srgbClr val="073763"/>
                </a:solidFill>
              </a:rPr>
              <a:t>exploratory</a:t>
            </a:r>
            <a:r>
              <a:rPr lang="en" sz="2200">
                <a:solidFill>
                  <a:srgbClr val="073763"/>
                </a:solidFill>
              </a:rPr>
              <a:t> play.</a:t>
            </a:r>
          </a:p>
          <a:p>
            <a:pPr marL="457200" indent="-298450" eaLnBrk="1" fontAlgn="auto" hangingPunct="1">
              <a:lnSpc>
                <a:spcPct val="115000"/>
              </a:lnSpc>
              <a:spcAft>
                <a:spcPts val="600"/>
              </a:spcAft>
              <a:buClr>
                <a:srgbClr val="000000"/>
              </a:buClr>
              <a:buSzPct val="83333"/>
              <a:defRPr/>
            </a:pPr>
            <a:r>
              <a:rPr lang="en" sz="2200">
                <a:solidFill>
                  <a:srgbClr val="073763"/>
                </a:solidFill>
              </a:rPr>
              <a:t>Utilize </a:t>
            </a:r>
            <a:r>
              <a:rPr lang="en" sz="2200" b="1" i="1">
                <a:solidFill>
                  <a:srgbClr val="073763"/>
                </a:solidFill>
              </a:rPr>
              <a:t>cooperative</a:t>
            </a:r>
            <a:r>
              <a:rPr lang="en" sz="2200">
                <a:solidFill>
                  <a:srgbClr val="073763"/>
                </a:solidFill>
              </a:rPr>
              <a:t> learning and </a:t>
            </a:r>
            <a:r>
              <a:rPr lang="en" sz="2200" b="1" i="1">
                <a:solidFill>
                  <a:srgbClr val="073763"/>
                </a:solidFill>
              </a:rPr>
              <a:t>reciprocal</a:t>
            </a:r>
            <a:r>
              <a:rPr lang="en" sz="2200">
                <a:solidFill>
                  <a:srgbClr val="073763"/>
                </a:solidFill>
              </a:rPr>
              <a:t> teaching strategies that include summarizing,                   questioning, clarifying, and predicting. </a:t>
            </a:r>
          </a:p>
          <a:p>
            <a:pPr eaLnBrk="1" fontAlgn="auto" hangingPunct="1">
              <a:spcAft>
                <a:spcPts val="0"/>
              </a:spcAft>
              <a:defRPr/>
            </a:pPr>
            <a:endParaRPr/>
          </a:p>
          <a:p>
            <a:pPr eaLnBrk="1" fontAlgn="auto" hangingPunct="1">
              <a:spcAft>
                <a:spcPts val="0"/>
              </a:spcAft>
              <a:defRPr/>
            </a:pPr>
            <a:endParaRPr/>
          </a:p>
        </p:txBody>
      </p:sp>
      <p:sp>
        <p:nvSpPr>
          <p:cNvPr id="27650" name="Shape 100"/>
          <p:cNvSpPr txBox="1">
            <a:spLocks noGrp="1"/>
          </p:cNvSpPr>
          <p:nvPr>
            <p:ph type="title"/>
          </p:nvPr>
        </p:nvSpPr>
        <p:spPr>
          <a:xfrm>
            <a:off x="457200" y="274638"/>
            <a:ext cx="8229600" cy="787400"/>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Teacher Implications</a:t>
            </a:r>
          </a:p>
        </p:txBody>
      </p:sp>
      <p:sp>
        <p:nvSpPr>
          <p:cNvPr id="27651" name="Shape 101"/>
          <p:cNvSpPr>
            <a:spLocks noChangeArrowheads="1"/>
          </p:cNvSpPr>
          <p:nvPr/>
        </p:nvSpPr>
        <p:spPr bwMode="auto">
          <a:xfrm>
            <a:off x="6642100" y="4276725"/>
            <a:ext cx="2509838" cy="2174875"/>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txBox="1">
            <a:spLocks noGrp="1"/>
          </p:cNvSpPr>
          <p:nvPr>
            <p:ph type="body" idx="1"/>
          </p:nvPr>
        </p:nvSpPr>
        <p:spPr>
          <a:xfrm>
            <a:off x="528638" y="1214438"/>
            <a:ext cx="8229600" cy="4840287"/>
          </a:xfrm>
        </p:spPr>
        <p:txBody>
          <a:bodyPr>
            <a:noAutofit/>
          </a:bodyPr>
          <a:lstStyle/>
          <a:p>
            <a:pPr marL="457200" indent="-381000"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Social and collaborative learning can be a great tool if utilized effectively. Teachers need to provide modeling and scaffolding, with a gradual release of responsibility.</a:t>
            </a:r>
          </a:p>
          <a:p>
            <a:pPr marL="457200" indent="-381000"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Teacher must be present as a guide, helping to facilitate groups as needed.</a:t>
            </a:r>
          </a:p>
          <a:p>
            <a:pPr marL="457200" indent="-381000"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Classroom community plays important role in learning</a:t>
            </a:r>
          </a:p>
          <a:p>
            <a:pPr marL="457200" indent="-381000"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Learning occurs when teacher expectations are appropriate and student development </a:t>
            </a:r>
          </a:p>
          <a:p>
            <a:pPr marL="457200" indent="-381000" eaLnBrk="1" hangingPunct="1">
              <a:lnSpc>
                <a:spcPct val="90000"/>
              </a:lnSpc>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	is considered</a:t>
            </a:r>
          </a:p>
          <a:p>
            <a:pPr marL="457200" indent="-381000"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Value in assessing students to </a:t>
            </a:r>
          </a:p>
          <a:p>
            <a:pPr marL="457200" indent="-381000" eaLnBrk="1" hangingPunct="1">
              <a:lnSpc>
                <a:spcPct val="90000"/>
              </a:lnSpc>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	determine appropriate instructional</a:t>
            </a:r>
          </a:p>
          <a:p>
            <a:pPr marL="457200" indent="-381000" eaLnBrk="1" hangingPunct="1">
              <a:lnSpc>
                <a:spcPct val="90000"/>
              </a:lnSpc>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	level and ZPD </a:t>
            </a:r>
          </a:p>
          <a:p>
            <a:pPr marL="457200" indent="-381000" eaLnBrk="1" hangingPunct="1">
              <a:lnSpc>
                <a:spcPct val="90000"/>
              </a:lnSpc>
              <a:spcBef>
                <a:spcPct val="0"/>
              </a:spcBef>
              <a:buClr>
                <a:srgbClr val="00387E"/>
              </a:buClr>
              <a:buSzPct val="167000"/>
              <a:buFontTx/>
              <a:buChar char="•"/>
            </a:pPr>
            <a:endParaRPr lang="en-US" sz="2400" smtClean="0">
              <a:solidFill>
                <a:srgbClr val="00387E"/>
              </a:solidFill>
              <a:latin typeface="Trebuchet MS" pitchFamily="34" charset="0"/>
              <a:cs typeface="Arial" charset="0"/>
              <a:sym typeface="Trebuchet MS" pitchFamily="34" charset="0"/>
            </a:endParaRPr>
          </a:p>
          <a:p>
            <a:pPr marL="457200" indent="-381000" eaLnBrk="1" hangingPunct="1">
              <a:lnSpc>
                <a:spcPct val="90000"/>
              </a:lnSpc>
              <a:spcBef>
                <a:spcPct val="0"/>
              </a:spcBef>
              <a:buClr>
                <a:srgbClr val="00387E"/>
              </a:buClr>
              <a:buSzPct val="167000"/>
              <a:buFontTx/>
              <a:buChar char="•"/>
            </a:pPr>
            <a:endParaRPr lang="en-US" sz="2400" smtClean="0">
              <a:solidFill>
                <a:srgbClr val="00387E"/>
              </a:solidFill>
              <a:latin typeface="Trebuchet MS" pitchFamily="34" charset="0"/>
              <a:cs typeface="Arial" charset="0"/>
              <a:sym typeface="Trebuchet MS" pitchFamily="34" charset="0"/>
            </a:endParaRPr>
          </a:p>
          <a:p>
            <a:pPr marL="457200" indent="-381000" eaLnBrk="1" hangingPunct="1">
              <a:lnSpc>
                <a:spcPct val="90000"/>
              </a:lnSpc>
              <a:spcBef>
                <a:spcPct val="0"/>
              </a:spcBef>
              <a:buClr>
                <a:srgbClr val="00387E"/>
              </a:buClr>
              <a:buSzPct val="167000"/>
              <a:buFontTx/>
              <a:buChar char="•"/>
            </a:pPr>
            <a:endParaRPr lang="en-US" sz="2800" smtClean="0">
              <a:solidFill>
                <a:srgbClr val="00387E"/>
              </a:solidFill>
              <a:latin typeface="Trebuchet MS" pitchFamily="34" charset="0"/>
              <a:cs typeface="Arial" charset="0"/>
              <a:sym typeface="Trebuchet MS" pitchFamily="34" charset="0"/>
            </a:endParaRPr>
          </a:p>
          <a:p>
            <a:pPr marL="457200" indent="-381000" eaLnBrk="1" hangingPunct="1">
              <a:lnSpc>
                <a:spcPct val="90000"/>
              </a:lnSpc>
              <a:spcBef>
                <a:spcPct val="0"/>
              </a:spcBef>
              <a:buClr>
                <a:srgbClr val="00387E"/>
              </a:buClr>
              <a:buSzPct val="167000"/>
              <a:buFontTx/>
              <a:buChar char="•"/>
            </a:pPr>
            <a:endParaRPr lang="en-US" sz="2800" smtClean="0">
              <a:solidFill>
                <a:srgbClr val="00387E"/>
              </a:solidFill>
              <a:latin typeface="Trebuchet MS" pitchFamily="34" charset="0"/>
              <a:cs typeface="Arial" charset="0"/>
              <a:sym typeface="Trebuchet MS" pitchFamily="34" charset="0"/>
            </a:endParaRPr>
          </a:p>
        </p:txBody>
      </p:sp>
      <p:sp>
        <p:nvSpPr>
          <p:cNvPr id="29698" name="Shape 107"/>
          <p:cNvSpPr txBox="1">
            <a:spLocks noGrp="1"/>
          </p:cNvSpPr>
          <p:nvPr>
            <p:ph type="title"/>
          </p:nvPr>
        </p:nvSpPr>
        <p:spPr>
          <a:xfrm>
            <a:off x="457200" y="274638"/>
            <a:ext cx="8229600" cy="858837"/>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Reflections</a:t>
            </a:r>
          </a:p>
        </p:txBody>
      </p:sp>
      <p:sp>
        <p:nvSpPr>
          <p:cNvPr id="29699" name="Shape 108"/>
          <p:cNvSpPr>
            <a:spLocks noChangeArrowheads="1"/>
          </p:cNvSpPr>
          <p:nvPr/>
        </p:nvSpPr>
        <p:spPr bwMode="auto">
          <a:xfrm>
            <a:off x="6553200" y="4267200"/>
            <a:ext cx="2105025" cy="2208213"/>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txBox="1">
            <a:spLocks noGrp="1"/>
          </p:cNvSpPr>
          <p:nvPr>
            <p:ph type="body" idx="1"/>
          </p:nvPr>
        </p:nvSpPr>
        <p:spPr>
          <a:xfrm>
            <a:off x="457200" y="1658938"/>
            <a:ext cx="8229600" cy="4840287"/>
          </a:xfrm>
        </p:spPr>
        <p:txBody>
          <a:bodyPr>
            <a:noAutofit/>
          </a:bodyPr>
          <a:lstStyle/>
          <a:p>
            <a:pPr eaLnBrk="1" hangingPunct="1">
              <a:spcBef>
                <a:spcPct val="0"/>
              </a:spcBef>
              <a:buClr>
                <a:srgbClr val="00387E"/>
              </a:buClr>
              <a:buSzPct val="167000"/>
              <a:buFontTx/>
              <a:buNone/>
            </a:pPr>
            <a:r>
              <a:rPr lang="en-US" sz="1700" smtClean="0">
                <a:solidFill>
                  <a:schemeClr val="hlink"/>
                </a:solidFill>
                <a:latin typeface="Trebuchet MS" pitchFamily="34" charset="0"/>
                <a:cs typeface="Arial" charset="0"/>
                <a:sym typeface="Trebuchet MS" pitchFamily="34" charset="0"/>
              </a:rPr>
              <a:t>Gajdamaschko, N. (2005). Vygotsky on imagination: Why an understanding of the imagination is an important issue for schoolteachers. </a:t>
            </a:r>
            <a:r>
              <a:rPr lang="en-US" sz="1700" i="1" smtClean="0">
                <a:solidFill>
                  <a:schemeClr val="hlink"/>
                </a:solidFill>
                <a:latin typeface="Trebuchet MS" pitchFamily="34" charset="0"/>
                <a:cs typeface="Arial" charset="0"/>
                <a:sym typeface="Trebuchet MS" pitchFamily="34" charset="0"/>
              </a:rPr>
              <a:t>Teaching Education</a:t>
            </a:r>
            <a:r>
              <a:rPr lang="en-US" sz="1700" smtClean="0">
                <a:solidFill>
                  <a:schemeClr val="hlink"/>
                </a:solidFill>
                <a:latin typeface="Trebuchet MS" pitchFamily="34" charset="0"/>
                <a:cs typeface="Arial" charset="0"/>
                <a:sym typeface="Trebuchet MS" pitchFamily="34" charset="0"/>
              </a:rPr>
              <a:t>, </a:t>
            </a:r>
            <a:r>
              <a:rPr lang="en-US" sz="1700" i="1" smtClean="0">
                <a:solidFill>
                  <a:schemeClr val="hlink"/>
                </a:solidFill>
                <a:latin typeface="Trebuchet MS" pitchFamily="34" charset="0"/>
                <a:cs typeface="Arial" charset="0"/>
                <a:sym typeface="Trebuchet MS" pitchFamily="34" charset="0"/>
              </a:rPr>
              <a:t>16</a:t>
            </a:r>
            <a:r>
              <a:rPr lang="en-US" sz="1700" smtClean="0">
                <a:solidFill>
                  <a:schemeClr val="hlink"/>
                </a:solidFill>
                <a:latin typeface="Trebuchet MS" pitchFamily="34" charset="0"/>
                <a:cs typeface="Arial" charset="0"/>
                <a:sym typeface="Trebuchet MS" pitchFamily="34" charset="0"/>
              </a:rPr>
              <a:t>(1), 13-22. </a:t>
            </a:r>
          </a:p>
          <a:p>
            <a:pPr eaLnBrk="1" hangingPunct="1">
              <a:spcBef>
                <a:spcPct val="0"/>
              </a:spcBef>
              <a:buClr>
                <a:srgbClr val="00387E"/>
              </a:buClr>
              <a:buSzPct val="167000"/>
              <a:buFontTx/>
              <a:buNone/>
            </a:pPr>
            <a:endParaRPr lang="en-US" sz="1700" smtClean="0">
              <a:solidFill>
                <a:schemeClr val="hlink"/>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1700" smtClean="0">
                <a:solidFill>
                  <a:schemeClr val="hlink"/>
                </a:solidFill>
                <a:latin typeface="Trebuchet MS" pitchFamily="34" charset="0"/>
                <a:cs typeface="Arial" charset="0"/>
                <a:sym typeface="Trebuchet MS" pitchFamily="34" charset="0"/>
              </a:rPr>
              <a:t>Levykh, M. G. (2008). The affective establishment and maintenance of Vygotsky's zone of proximal development. </a:t>
            </a:r>
            <a:r>
              <a:rPr lang="en-US" sz="1700" i="1" smtClean="0">
                <a:solidFill>
                  <a:schemeClr val="hlink"/>
                </a:solidFill>
                <a:latin typeface="Trebuchet MS" pitchFamily="34" charset="0"/>
                <a:cs typeface="Arial" charset="0"/>
                <a:sym typeface="Trebuchet MS" pitchFamily="34" charset="0"/>
              </a:rPr>
              <a:t>Educational Theory</a:t>
            </a:r>
            <a:r>
              <a:rPr lang="en-US" sz="1700" smtClean="0">
                <a:solidFill>
                  <a:schemeClr val="hlink"/>
                </a:solidFill>
                <a:latin typeface="Trebuchet MS" pitchFamily="34" charset="0"/>
                <a:cs typeface="Arial" charset="0"/>
                <a:sym typeface="Trebuchet MS" pitchFamily="34" charset="0"/>
              </a:rPr>
              <a:t>, </a:t>
            </a:r>
            <a:r>
              <a:rPr lang="en-US" sz="1700" i="1" smtClean="0">
                <a:solidFill>
                  <a:schemeClr val="hlink"/>
                </a:solidFill>
                <a:latin typeface="Trebuchet MS" pitchFamily="34" charset="0"/>
                <a:cs typeface="Arial" charset="0"/>
                <a:sym typeface="Trebuchet MS" pitchFamily="34" charset="0"/>
              </a:rPr>
              <a:t>58</a:t>
            </a:r>
            <a:r>
              <a:rPr lang="en-US" sz="1700" smtClean="0">
                <a:solidFill>
                  <a:schemeClr val="hlink"/>
                </a:solidFill>
                <a:latin typeface="Trebuchet MS" pitchFamily="34" charset="0"/>
                <a:cs typeface="Arial" charset="0"/>
                <a:sym typeface="Trebuchet MS" pitchFamily="34" charset="0"/>
              </a:rPr>
              <a:t>(1), 83-101. </a:t>
            </a:r>
          </a:p>
          <a:p>
            <a:pPr eaLnBrk="1" hangingPunct="1">
              <a:spcBef>
                <a:spcPct val="0"/>
              </a:spcBef>
              <a:buClr>
                <a:srgbClr val="00387E"/>
              </a:buClr>
              <a:buSzPct val="167000"/>
              <a:buFontTx/>
              <a:buChar char="•"/>
            </a:pPr>
            <a:endParaRPr lang="en-US" sz="1700" smtClean="0">
              <a:solidFill>
                <a:schemeClr val="hlink"/>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1700" smtClean="0">
                <a:solidFill>
                  <a:schemeClr val="hlink"/>
                </a:solidFill>
                <a:latin typeface="Trebuchet MS" pitchFamily="34" charset="0"/>
                <a:cs typeface="Arial" charset="0"/>
                <a:sym typeface="Trebuchet MS" pitchFamily="34" charset="0"/>
              </a:rPr>
              <a:t>McLeod, S. A. (2007). </a:t>
            </a:r>
            <a:r>
              <a:rPr lang="en-US" sz="1700" i="1" smtClean="0">
                <a:solidFill>
                  <a:schemeClr val="hlink"/>
                </a:solidFill>
                <a:latin typeface="Trebuchet MS" pitchFamily="34" charset="0"/>
                <a:cs typeface="Arial" charset="0"/>
                <a:sym typeface="Trebuchet MS" pitchFamily="34" charset="0"/>
              </a:rPr>
              <a:t>Vygotsky - Simply Psychology. </a:t>
            </a:r>
            <a:r>
              <a:rPr lang="en-US" sz="1700" smtClean="0">
                <a:solidFill>
                  <a:schemeClr val="hlink"/>
                </a:solidFill>
                <a:latin typeface="Trebuchet MS" pitchFamily="34" charset="0"/>
                <a:cs typeface="Arial" charset="0"/>
                <a:sym typeface="Trebuchet MS" pitchFamily="34" charset="0"/>
              </a:rPr>
              <a:t>Retrieved from   http://www.simplypsychology.org/vygotsky.html</a:t>
            </a:r>
          </a:p>
          <a:p>
            <a:pPr eaLnBrk="1" hangingPunct="1">
              <a:spcBef>
                <a:spcPct val="0"/>
              </a:spcBef>
              <a:buClr>
                <a:srgbClr val="00387E"/>
              </a:buClr>
              <a:buSzPct val="167000"/>
              <a:buFontTx/>
              <a:buChar char="•"/>
            </a:pPr>
            <a:endParaRPr lang="en-US" sz="1700" smtClean="0">
              <a:solidFill>
                <a:schemeClr val="hlink"/>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1700" smtClean="0">
                <a:solidFill>
                  <a:schemeClr val="hlink"/>
                </a:solidFill>
                <a:latin typeface="Trebuchet MS" pitchFamily="34" charset="0"/>
                <a:cs typeface="Arial" charset="0"/>
                <a:sym typeface="Trebuchet MS" pitchFamily="34" charset="0"/>
              </a:rPr>
              <a:t>Schreiber, L. M., &amp; Valle, B. E. (2013). Social constructivist teaching strategies in the small group classroom. </a:t>
            </a:r>
            <a:r>
              <a:rPr lang="en-US" sz="1700" i="1" smtClean="0">
                <a:solidFill>
                  <a:schemeClr val="hlink"/>
                </a:solidFill>
                <a:latin typeface="Trebuchet MS" pitchFamily="34" charset="0"/>
                <a:cs typeface="Arial" charset="0"/>
                <a:sym typeface="Trebuchet MS" pitchFamily="34" charset="0"/>
              </a:rPr>
              <a:t>Small Group Research, 44</a:t>
            </a:r>
            <a:r>
              <a:rPr lang="en-US" sz="1700" smtClean="0">
                <a:solidFill>
                  <a:schemeClr val="hlink"/>
                </a:solidFill>
                <a:latin typeface="Trebuchet MS" pitchFamily="34" charset="0"/>
                <a:cs typeface="Arial" charset="0"/>
                <a:sym typeface="Trebuchet MS" pitchFamily="34" charset="0"/>
              </a:rPr>
              <a:t>(4), 395-411.</a:t>
            </a:r>
          </a:p>
          <a:p>
            <a:pPr eaLnBrk="1" hangingPunct="1">
              <a:spcBef>
                <a:spcPct val="0"/>
              </a:spcBef>
              <a:buClr>
                <a:srgbClr val="00387E"/>
              </a:buClr>
              <a:buSzPct val="167000"/>
              <a:buFontTx/>
              <a:buChar char="•"/>
            </a:pPr>
            <a:endParaRPr lang="en-US" sz="1700" smtClean="0">
              <a:solidFill>
                <a:schemeClr val="hlink"/>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1700" smtClean="0">
                <a:solidFill>
                  <a:schemeClr val="hlink"/>
                </a:solidFill>
                <a:latin typeface="Trebuchet MS" pitchFamily="34" charset="0"/>
                <a:cs typeface="Arial" charset="0"/>
                <a:sym typeface="Trebuchet MS" pitchFamily="34" charset="0"/>
              </a:rPr>
              <a:t>Vygotsky, Lev Semyonovich. (2008). </a:t>
            </a:r>
            <a:r>
              <a:rPr lang="en-US" sz="1700" i="1" smtClean="0">
                <a:solidFill>
                  <a:schemeClr val="hlink"/>
                </a:solidFill>
                <a:latin typeface="Trebuchet MS" pitchFamily="34" charset="0"/>
                <a:cs typeface="Arial" charset="0"/>
                <a:sym typeface="Trebuchet MS" pitchFamily="34" charset="0"/>
              </a:rPr>
              <a:t>Complete Dictionary of Scientific Biography</a:t>
            </a:r>
            <a:r>
              <a:rPr lang="en-US" sz="1700" smtClean="0">
                <a:solidFill>
                  <a:schemeClr val="hlink"/>
                </a:solidFill>
                <a:latin typeface="Trebuchet MS" pitchFamily="34" charset="0"/>
                <a:cs typeface="Arial" charset="0"/>
                <a:sym typeface="Trebuchet MS" pitchFamily="34" charset="0"/>
              </a:rPr>
              <a:t>. 2008. Retrieved July 16, 2013 from: </a:t>
            </a:r>
            <a:r>
              <a:rPr lang="en-US" sz="1700" u="sng" smtClean="0">
                <a:solidFill>
                  <a:schemeClr val="hlink"/>
                </a:solidFill>
                <a:latin typeface="Trebuchet MS" pitchFamily="34" charset="0"/>
                <a:cs typeface="Arial" charset="0"/>
                <a:sym typeface="Trebuchet MS" pitchFamily="34" charset="0"/>
                <a:hlinkClick r:id="rId3"/>
              </a:rPr>
              <a:t>http://www.encyclopedia.com/doc/1G2-2830906184.html</a:t>
            </a:r>
          </a:p>
        </p:txBody>
      </p:sp>
      <p:sp>
        <p:nvSpPr>
          <p:cNvPr id="31746" name="Shape 114"/>
          <p:cNvSpPr txBox="1">
            <a:spLocks noGrp="1"/>
          </p:cNvSpPr>
          <p:nvPr>
            <p:ph type="title"/>
          </p:nvPr>
        </p:nvSpPr>
        <p:spPr>
          <a:xfrm>
            <a:off x="457200" y="274638"/>
            <a:ext cx="8229600" cy="920750"/>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References</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txBox="1">
            <a:spLocks noGrp="1"/>
          </p:cNvSpPr>
          <p:nvPr>
            <p:ph type="body" idx="1"/>
          </p:nvPr>
        </p:nvSpPr>
        <p:spPr>
          <a:xfrm>
            <a:off x="457200" y="1190625"/>
            <a:ext cx="8229600" cy="5507038"/>
          </a:xfrm>
        </p:spPr>
        <p:txBody>
          <a:bodyPr>
            <a:noAutofit/>
          </a:bodyPr>
          <a:lstStyle/>
          <a:p>
            <a:pPr marL="457200" indent="-406400" eaLnBrk="1" fontAlgn="auto" hangingPunct="1">
              <a:spcAft>
                <a:spcPts val="0"/>
              </a:spcAft>
              <a:buClr>
                <a:srgbClr val="073763"/>
              </a:buClr>
              <a:defRPr/>
            </a:pPr>
            <a:r>
              <a:rPr lang="en" sz="2800">
                <a:solidFill>
                  <a:srgbClr val="073763"/>
                </a:solidFill>
              </a:rPr>
              <a:t>Lev Vygotsky (1896-1934) Russian/Soviet psychologist</a:t>
            </a:r>
          </a:p>
          <a:p>
            <a:pPr marL="457200" indent="-406400" eaLnBrk="1" fontAlgn="auto" hangingPunct="1">
              <a:spcAft>
                <a:spcPts val="0"/>
              </a:spcAft>
              <a:buClr>
                <a:srgbClr val="073763"/>
              </a:buClr>
              <a:defRPr/>
            </a:pPr>
            <a:r>
              <a:rPr lang="en" sz="2800">
                <a:solidFill>
                  <a:srgbClr val="073763"/>
                </a:solidFill>
              </a:rPr>
              <a:t>Founder of "cultural-historical psychology"</a:t>
            </a:r>
          </a:p>
          <a:p>
            <a:pPr marL="457200" indent="-406400" eaLnBrk="1" fontAlgn="auto" hangingPunct="1">
              <a:spcAft>
                <a:spcPts val="0"/>
              </a:spcAft>
              <a:buClr>
                <a:srgbClr val="073763"/>
              </a:buClr>
              <a:defRPr/>
            </a:pPr>
            <a:r>
              <a:rPr lang="en" sz="2800">
                <a:solidFill>
                  <a:srgbClr val="073763"/>
                </a:solidFill>
              </a:rPr>
              <a:t>His main work: developmental psychology</a:t>
            </a:r>
          </a:p>
          <a:p>
            <a:pPr marL="457200" indent="-406400" eaLnBrk="1" fontAlgn="auto" hangingPunct="1">
              <a:spcAft>
                <a:spcPts val="0"/>
              </a:spcAft>
              <a:buClr>
                <a:srgbClr val="073763"/>
              </a:buClr>
              <a:defRPr/>
            </a:pPr>
            <a:r>
              <a:rPr lang="en" sz="2800">
                <a:solidFill>
                  <a:srgbClr val="073763"/>
                </a:solidFill>
              </a:rPr>
              <a:t>Vygotsky's theories were viewed as controversial in the Soviet Union during his lifetime</a:t>
            </a:r>
          </a:p>
          <a:p>
            <a:pPr marL="457200" indent="-406400" eaLnBrk="1" fontAlgn="auto" hangingPunct="1">
              <a:spcAft>
                <a:spcPts val="0"/>
              </a:spcAft>
              <a:buClr>
                <a:srgbClr val="073763"/>
              </a:buClr>
              <a:defRPr/>
            </a:pPr>
            <a:r>
              <a:rPr lang="en" sz="2800">
                <a:solidFill>
                  <a:srgbClr val="073763"/>
                </a:solidFill>
              </a:rPr>
              <a:t>His theories spread to the U.S. around the 1970's and became highly regarded and influential within the realm of developmental psychology</a:t>
            </a:r>
          </a:p>
          <a:p>
            <a:pPr eaLnBrk="1" fontAlgn="auto" hangingPunct="1">
              <a:spcAft>
                <a:spcPts val="0"/>
              </a:spcAft>
              <a:buFont typeface="Arial"/>
              <a:buNone/>
              <a:defRPr/>
            </a:pPr>
            <a:r>
              <a:rPr lang="en" sz="1200">
                <a:solidFill>
                  <a:srgbClr val="073763"/>
                </a:solidFill>
              </a:rPr>
              <a:t>Vygotsky, Lev Semyonovich. (2008). </a:t>
            </a:r>
            <a:r>
              <a:rPr lang="en" sz="1200" i="1">
                <a:solidFill>
                  <a:srgbClr val="073763"/>
                </a:solidFill>
              </a:rPr>
              <a:t>Complete Dictionary of Scientific Biography</a:t>
            </a:r>
            <a:r>
              <a:rPr lang="en" sz="1200">
                <a:solidFill>
                  <a:srgbClr val="073763"/>
                </a:solidFill>
              </a:rPr>
              <a:t>. 2008. Retrieved July 16, 2013 from: </a:t>
            </a:r>
            <a:r>
              <a:rPr lang="en" sz="1200" u="sng">
                <a:solidFill>
                  <a:srgbClr val="073763"/>
                </a:solidFill>
                <a:hlinkClick r:id="rId3"/>
              </a:rPr>
              <a:t>http://www.encyclopedia.com/doc/1G2-2830906184.html</a:t>
            </a:r>
          </a:p>
        </p:txBody>
      </p:sp>
      <p:sp>
        <p:nvSpPr>
          <p:cNvPr id="11266" name="Shape 48"/>
          <p:cNvSpPr txBox="1">
            <a:spLocks noGrp="1"/>
          </p:cNvSpPr>
          <p:nvPr>
            <p:ph type="title"/>
          </p:nvPr>
        </p:nvSpPr>
        <p:spPr>
          <a:xfrm>
            <a:off x="457200" y="274638"/>
            <a:ext cx="8229600" cy="787400"/>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Background: Lev Vygotsky</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txBox="1">
            <a:spLocks noGrp="1"/>
          </p:cNvSpPr>
          <p:nvPr>
            <p:ph type="body" idx="1"/>
          </p:nvPr>
        </p:nvSpPr>
        <p:spPr>
          <a:xfrm>
            <a:off x="457200" y="1295400"/>
            <a:ext cx="8229600" cy="5046663"/>
          </a:xfrm>
        </p:spPr>
        <p:txBody>
          <a:bodyPr>
            <a:noAutofit/>
          </a:bodyPr>
          <a:lstStyle/>
          <a:p>
            <a:pPr marL="457200" indent="-381000" eaLnBrk="1" hangingPunct="1">
              <a:lnSpc>
                <a:spcPct val="115000"/>
              </a:lnSpc>
              <a:spcBef>
                <a:spcPct val="0"/>
              </a:spcBef>
              <a:spcAft>
                <a:spcPts val="600"/>
              </a:spcAft>
              <a:buClr>
                <a:srgbClr val="073763"/>
              </a:buClr>
              <a:buSzPct val="167000"/>
              <a:buFontTx/>
              <a:buChar char="•"/>
            </a:pPr>
            <a:r>
              <a:rPr lang="en-US" sz="2400" smtClean="0">
                <a:solidFill>
                  <a:srgbClr val="073763"/>
                </a:solidFill>
                <a:latin typeface="Trebuchet MS" pitchFamily="34" charset="0"/>
                <a:cs typeface="Arial" charset="0"/>
                <a:sym typeface="Trebuchet MS" pitchFamily="34" charset="0"/>
              </a:rPr>
              <a:t>The child is viewed as an active seeker of knowledge</a:t>
            </a:r>
          </a:p>
          <a:p>
            <a:pPr marL="457200" indent="-381000" eaLnBrk="1" hangingPunct="1">
              <a:lnSpc>
                <a:spcPct val="115000"/>
              </a:lnSpc>
              <a:spcBef>
                <a:spcPct val="0"/>
              </a:spcBef>
              <a:spcAft>
                <a:spcPts val="600"/>
              </a:spcAft>
              <a:buClr>
                <a:srgbClr val="073763"/>
              </a:buClr>
              <a:buSzPct val="167000"/>
              <a:buFontTx/>
              <a:buChar char="•"/>
            </a:pPr>
            <a:r>
              <a:rPr lang="en-US" sz="2400" smtClean="0">
                <a:solidFill>
                  <a:srgbClr val="073763"/>
                </a:solidFill>
                <a:latin typeface="Trebuchet MS" pitchFamily="34" charset="0"/>
                <a:cs typeface="Arial" charset="0"/>
                <a:sym typeface="Trebuchet MS" pitchFamily="34" charset="0"/>
              </a:rPr>
              <a:t>The mind is socially constructed</a:t>
            </a:r>
          </a:p>
          <a:p>
            <a:pPr marL="457200" indent="-381000" eaLnBrk="1" hangingPunct="1">
              <a:lnSpc>
                <a:spcPct val="115000"/>
              </a:lnSpc>
              <a:spcBef>
                <a:spcPct val="0"/>
              </a:spcBef>
              <a:spcAft>
                <a:spcPts val="600"/>
              </a:spcAft>
              <a:buClr>
                <a:srgbClr val="073763"/>
              </a:buClr>
              <a:buSzPct val="167000"/>
              <a:buFontTx/>
              <a:buChar char="•"/>
            </a:pPr>
            <a:r>
              <a:rPr lang="en-US" sz="2400" smtClean="0">
                <a:solidFill>
                  <a:srgbClr val="073763"/>
                </a:solidFill>
                <a:latin typeface="Trebuchet MS" pitchFamily="34" charset="0"/>
                <a:cs typeface="Arial" charset="0"/>
                <a:sym typeface="Trebuchet MS" pitchFamily="34" charset="0"/>
              </a:rPr>
              <a:t>The child is born with basic attentional, perceptual and memory capacities</a:t>
            </a:r>
          </a:p>
          <a:p>
            <a:pPr marL="457200" indent="-381000" eaLnBrk="1" hangingPunct="1">
              <a:lnSpc>
                <a:spcPct val="115000"/>
              </a:lnSpc>
              <a:spcBef>
                <a:spcPct val="0"/>
              </a:spcBef>
              <a:spcAft>
                <a:spcPts val="600"/>
              </a:spcAft>
              <a:buClr>
                <a:srgbClr val="073763"/>
              </a:buClr>
              <a:buSzPct val="167000"/>
              <a:buFontTx/>
              <a:buChar char="•"/>
            </a:pPr>
            <a:r>
              <a:rPr lang="en-US" sz="2400" smtClean="0">
                <a:solidFill>
                  <a:srgbClr val="073763"/>
                </a:solidFill>
                <a:latin typeface="Trebuchet MS" pitchFamily="34" charset="0"/>
                <a:cs typeface="Arial" charset="0"/>
                <a:sym typeface="Trebuchet MS" pitchFamily="34" charset="0"/>
              </a:rPr>
              <a:t>Development occurs as a direct result of contact with the environment</a:t>
            </a:r>
          </a:p>
          <a:p>
            <a:pPr marL="457200" indent="-381000" eaLnBrk="1" hangingPunct="1">
              <a:lnSpc>
                <a:spcPct val="115000"/>
              </a:lnSpc>
              <a:spcBef>
                <a:spcPct val="0"/>
              </a:spcBef>
              <a:spcAft>
                <a:spcPts val="600"/>
              </a:spcAft>
              <a:buClr>
                <a:srgbClr val="073763"/>
              </a:buClr>
              <a:buSzPct val="167000"/>
              <a:buFontTx/>
              <a:buChar char="•"/>
            </a:pPr>
            <a:r>
              <a:rPr lang="en-US" sz="2400" smtClean="0">
                <a:solidFill>
                  <a:srgbClr val="073763"/>
                </a:solidFill>
                <a:latin typeface="Trebuchet MS" pitchFamily="34" charset="0"/>
                <a:cs typeface="Arial" charset="0"/>
                <a:sym typeface="Trebuchet MS" pitchFamily="34" charset="0"/>
              </a:rPr>
              <a:t>Child as self communicator – leads to higher order thinking</a:t>
            </a:r>
          </a:p>
          <a:p>
            <a:pPr marL="457200" indent="-381000" eaLnBrk="1" hangingPunct="1">
              <a:lnSpc>
                <a:spcPct val="115000"/>
              </a:lnSpc>
              <a:spcBef>
                <a:spcPct val="0"/>
              </a:spcBef>
              <a:spcAft>
                <a:spcPts val="600"/>
              </a:spcAft>
              <a:buClr>
                <a:srgbClr val="073763"/>
              </a:buClr>
              <a:buSzPct val="167000"/>
              <a:buFontTx/>
              <a:buChar char="•"/>
            </a:pPr>
            <a:r>
              <a:rPr lang="en-US" sz="2400" smtClean="0">
                <a:solidFill>
                  <a:srgbClr val="073763"/>
                </a:solidFill>
                <a:latin typeface="Trebuchet MS" pitchFamily="34" charset="0"/>
                <a:cs typeface="Arial" charset="0"/>
                <a:sym typeface="Trebuchet MS" pitchFamily="34" charset="0"/>
              </a:rPr>
              <a:t>Language and thought develop independently, but eventually merge and interact </a:t>
            </a:r>
          </a:p>
          <a:p>
            <a:pPr marL="457200" indent="-381000" eaLnBrk="1" hangingPunct="1">
              <a:spcBef>
                <a:spcPct val="0"/>
              </a:spcBef>
              <a:buClr>
                <a:srgbClr val="000000"/>
              </a:buClr>
              <a:buSzPct val="92000"/>
              <a:buFontTx/>
              <a:buNone/>
            </a:pPr>
            <a:endParaRPr lang="en-US" sz="1200" smtClean="0">
              <a:solidFill>
                <a:srgbClr val="20124D"/>
              </a:solidFill>
              <a:latin typeface="Trebuchet MS" pitchFamily="34" charset="0"/>
              <a:cs typeface="Arial" charset="0"/>
              <a:sym typeface="Trebuchet MS" pitchFamily="34" charset="0"/>
            </a:endParaRPr>
          </a:p>
          <a:p>
            <a:pPr marL="457200" indent="-381000" eaLnBrk="1" hangingPunct="1">
              <a:spcBef>
                <a:spcPct val="0"/>
              </a:spcBef>
              <a:buClr>
                <a:srgbClr val="000000"/>
              </a:buClr>
              <a:buSzPct val="92000"/>
              <a:buFontTx/>
              <a:buNone/>
            </a:pPr>
            <a:r>
              <a:rPr lang="en-US" sz="1200" smtClean="0">
                <a:solidFill>
                  <a:srgbClr val="20124D"/>
                </a:solidFill>
                <a:latin typeface="Trebuchet MS" pitchFamily="34" charset="0"/>
                <a:cs typeface="Arial" charset="0"/>
                <a:sym typeface="Trebuchet MS" pitchFamily="34" charset="0"/>
              </a:rPr>
              <a:t>McLeod, S. A. (2007). </a:t>
            </a:r>
            <a:r>
              <a:rPr lang="en-US" sz="1200" i="1" smtClean="0">
                <a:solidFill>
                  <a:srgbClr val="20124D"/>
                </a:solidFill>
                <a:latin typeface="Trebuchet MS" pitchFamily="34" charset="0"/>
                <a:cs typeface="Arial" charset="0"/>
                <a:sym typeface="Trebuchet MS" pitchFamily="34" charset="0"/>
              </a:rPr>
              <a:t>Vygotsky - Simply Psychology. </a:t>
            </a:r>
            <a:r>
              <a:rPr lang="en-US" sz="1200" smtClean="0">
                <a:solidFill>
                  <a:srgbClr val="20124D"/>
                </a:solidFill>
                <a:latin typeface="Trebuchet MS" pitchFamily="34" charset="0"/>
                <a:cs typeface="Arial" charset="0"/>
                <a:sym typeface="Trebuchet MS" pitchFamily="34" charset="0"/>
              </a:rPr>
              <a:t>Retrieved from </a:t>
            </a:r>
            <a:r>
              <a:rPr lang="en-US" sz="1200" u="sng" smtClean="0">
                <a:solidFill>
                  <a:srgbClr val="20124D"/>
                </a:solidFill>
                <a:latin typeface="Trebuchet MS" pitchFamily="34" charset="0"/>
                <a:cs typeface="Arial" charset="0"/>
                <a:sym typeface="Trebuchet MS" pitchFamily="34" charset="0"/>
              </a:rPr>
              <a:t>http://www.simplypsychology.org/vygotsky.html</a:t>
            </a:r>
          </a:p>
          <a:p>
            <a:pPr marL="457200" indent="-381000"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13314" name="Shape 54"/>
          <p:cNvSpPr txBox="1">
            <a:spLocks noGrp="1"/>
          </p:cNvSpPr>
          <p:nvPr>
            <p:ph type="title"/>
          </p:nvPr>
        </p:nvSpPr>
        <p:spPr>
          <a:xfrm>
            <a:off x="457200" y="304800"/>
            <a:ext cx="8229600" cy="844550"/>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Vygotsky's View of the Learner</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txBox="1">
            <a:spLocks noGrp="1"/>
          </p:cNvSpPr>
          <p:nvPr>
            <p:ph type="body" idx="1"/>
          </p:nvPr>
        </p:nvSpPr>
        <p:spPr>
          <a:xfrm>
            <a:off x="457200" y="1658938"/>
            <a:ext cx="8229600" cy="4840287"/>
          </a:xfrm>
        </p:spPr>
        <p:txBody>
          <a:bodyPr>
            <a:noAutofit/>
          </a:bodyPr>
          <a:lstStyle/>
          <a:p>
            <a:pPr marL="457200" indent="-431800" eaLnBrk="1" hangingPunct="1">
              <a:spcBef>
                <a:spcPct val="0"/>
              </a:spcBef>
              <a:buClr>
                <a:srgbClr val="00387E"/>
              </a:buClr>
              <a:buSzPct val="167000"/>
              <a:buFontTx/>
              <a:buChar char="•"/>
            </a:pPr>
            <a:r>
              <a:rPr lang="en-US" sz="3000" smtClean="0">
                <a:solidFill>
                  <a:srgbClr val="00387E"/>
                </a:solidFill>
                <a:latin typeface="Trebuchet MS" pitchFamily="34" charset="0"/>
                <a:cs typeface="Arial" charset="0"/>
                <a:sym typeface="Trebuchet MS" pitchFamily="34" charset="0"/>
              </a:rPr>
              <a:t>Vygotsky believed that children are curious and driven toward being actively involved in their exploration of learning</a:t>
            </a:r>
          </a:p>
          <a:p>
            <a:pPr marL="457200" indent="-431800" eaLnBrk="1" hangingPunct="1">
              <a:spcBef>
                <a:spcPct val="0"/>
              </a:spcBef>
              <a:buClr>
                <a:srgbClr val="00387E"/>
              </a:buClr>
              <a:buSzPct val="167000"/>
              <a:buFontTx/>
              <a:buChar char="•"/>
            </a:pPr>
            <a:endParaRPr lang="en-US" sz="3000" smtClean="0">
              <a:solidFill>
                <a:srgbClr val="00387E"/>
              </a:solidFill>
              <a:latin typeface="Trebuchet MS" pitchFamily="34" charset="0"/>
              <a:cs typeface="Arial" charset="0"/>
              <a:sym typeface="Trebuchet MS" pitchFamily="34" charset="0"/>
            </a:endParaRPr>
          </a:p>
          <a:p>
            <a:pPr marL="457200" indent="-431800" eaLnBrk="1" hangingPunct="1">
              <a:spcBef>
                <a:spcPct val="0"/>
              </a:spcBef>
              <a:buClr>
                <a:srgbClr val="00387E"/>
              </a:buClr>
              <a:buSzPct val="167000"/>
              <a:buFontTx/>
              <a:buChar char="•"/>
            </a:pPr>
            <a:r>
              <a:rPr lang="en-US" sz="3000" smtClean="0">
                <a:solidFill>
                  <a:srgbClr val="00387E"/>
                </a:solidFill>
                <a:latin typeface="Trebuchet MS" pitchFamily="34" charset="0"/>
                <a:cs typeface="Arial" charset="0"/>
                <a:sym typeface="Trebuchet MS" pitchFamily="34" charset="0"/>
              </a:rPr>
              <a:t>Much of this learning takes place through social interactions</a:t>
            </a:r>
          </a:p>
          <a:p>
            <a:pPr marL="457200" indent="-431800" eaLnBrk="1" hangingPunct="1">
              <a:spcBef>
                <a:spcPct val="0"/>
              </a:spcBef>
              <a:buClr>
                <a:srgbClr val="00387E"/>
              </a:buClr>
              <a:buSzPct val="167000"/>
              <a:buFontTx/>
              <a:buChar char="•"/>
            </a:pPr>
            <a:endParaRPr lang="en-US" sz="3000" smtClean="0">
              <a:solidFill>
                <a:srgbClr val="00387E"/>
              </a:solidFill>
              <a:latin typeface="Trebuchet MS" pitchFamily="34" charset="0"/>
              <a:cs typeface="Arial" charset="0"/>
              <a:sym typeface="Trebuchet MS" pitchFamily="34" charset="0"/>
            </a:endParaRPr>
          </a:p>
          <a:p>
            <a:pPr marL="457200" indent="-431800" eaLnBrk="1" hangingPunct="1">
              <a:spcBef>
                <a:spcPct val="0"/>
              </a:spcBef>
              <a:buClr>
                <a:srgbClr val="00387E"/>
              </a:buClr>
              <a:buSzPct val="167000"/>
              <a:buFontTx/>
              <a:buChar char="•"/>
            </a:pPr>
            <a:r>
              <a:rPr lang="en-US" sz="3000" smtClean="0">
                <a:solidFill>
                  <a:srgbClr val="00387E"/>
                </a:solidFill>
                <a:latin typeface="Trebuchet MS" pitchFamily="34" charset="0"/>
                <a:cs typeface="Arial" charset="0"/>
                <a:sym typeface="Trebuchet MS" pitchFamily="34" charset="0"/>
              </a:rPr>
              <a:t>Learning is cooperative or </a:t>
            </a:r>
          </a:p>
          <a:p>
            <a:pPr marL="457200" indent="-431800" eaLnBrk="1" hangingPunct="1">
              <a:spcBef>
                <a:spcPct val="0"/>
              </a:spcBef>
              <a:buClr>
                <a:srgbClr val="00387E"/>
              </a:buClr>
              <a:buSzPct val="167000"/>
              <a:buFontTx/>
              <a:buNone/>
            </a:pPr>
            <a:r>
              <a:rPr lang="en-US" sz="3000" smtClean="0">
                <a:solidFill>
                  <a:srgbClr val="00387E"/>
                </a:solidFill>
                <a:latin typeface="Trebuchet MS" pitchFamily="34" charset="0"/>
                <a:cs typeface="Arial" charset="0"/>
                <a:sym typeface="Trebuchet MS" pitchFamily="34" charset="0"/>
              </a:rPr>
              <a:t>	collaborative in nature</a:t>
            </a:r>
          </a:p>
          <a:p>
            <a:pPr marL="457200" indent="-431800" eaLnBrk="1" hangingPunct="1">
              <a:spcBef>
                <a:spcPct val="0"/>
              </a:spcBef>
              <a:buClr>
                <a:srgbClr val="00387E"/>
              </a:buClr>
              <a:buSzPct val="167000"/>
              <a:buFontTx/>
              <a:buNone/>
            </a:pPr>
            <a:endParaRPr lang="en-US" sz="1800" smtClean="0">
              <a:solidFill>
                <a:srgbClr val="00387E"/>
              </a:solidFill>
              <a:latin typeface="Trebuchet MS" pitchFamily="34" charset="0"/>
              <a:cs typeface="Arial" charset="0"/>
              <a:sym typeface="Trebuchet MS" pitchFamily="34" charset="0"/>
            </a:endParaRPr>
          </a:p>
          <a:p>
            <a:pPr marL="457200" indent="-431800" eaLnBrk="1" hangingPunct="1">
              <a:spcBef>
                <a:spcPct val="0"/>
              </a:spcBef>
              <a:buClr>
                <a:srgbClr val="00387E"/>
              </a:buClr>
              <a:buSzPct val="167000"/>
              <a:buFontTx/>
              <a:buNone/>
            </a:pPr>
            <a:r>
              <a:rPr lang="en-US" sz="1200" smtClean="0">
                <a:solidFill>
                  <a:srgbClr val="20124D"/>
                </a:solidFill>
                <a:latin typeface="Trebuchet MS" pitchFamily="34" charset="0"/>
                <a:cs typeface="Arial" charset="0"/>
                <a:sym typeface="Trebuchet MS" pitchFamily="34" charset="0"/>
              </a:rPr>
              <a:t>McLeod, S. A. (2007). </a:t>
            </a:r>
            <a:r>
              <a:rPr lang="en-US" sz="1200" i="1" smtClean="0">
                <a:solidFill>
                  <a:srgbClr val="20124D"/>
                </a:solidFill>
                <a:latin typeface="Trebuchet MS" pitchFamily="34" charset="0"/>
                <a:cs typeface="Arial" charset="0"/>
                <a:sym typeface="Trebuchet MS" pitchFamily="34" charset="0"/>
              </a:rPr>
              <a:t>Vygotsky - Simply Psychology. </a:t>
            </a:r>
            <a:r>
              <a:rPr lang="en-US" sz="1200" smtClean="0">
                <a:solidFill>
                  <a:srgbClr val="20124D"/>
                </a:solidFill>
                <a:latin typeface="Trebuchet MS" pitchFamily="34" charset="0"/>
                <a:cs typeface="Arial" charset="0"/>
                <a:sym typeface="Trebuchet MS" pitchFamily="34" charset="0"/>
              </a:rPr>
              <a:t>Retrieved from </a:t>
            </a:r>
            <a:r>
              <a:rPr lang="en-US" sz="1200" u="sng" smtClean="0">
                <a:solidFill>
                  <a:srgbClr val="20124D"/>
                </a:solidFill>
                <a:latin typeface="Trebuchet MS" pitchFamily="34" charset="0"/>
                <a:cs typeface="Arial" charset="0"/>
                <a:sym typeface="Trebuchet MS" pitchFamily="34" charset="0"/>
              </a:rPr>
              <a:t>http://www.simplypsychology.org/vygotsky.html</a:t>
            </a:r>
          </a:p>
        </p:txBody>
      </p:sp>
      <p:sp>
        <p:nvSpPr>
          <p:cNvPr id="15362" name="Shape 60"/>
          <p:cNvSpPr txBox="1">
            <a:spLocks noGrp="1"/>
          </p:cNvSpPr>
          <p:nvPr>
            <p:ph type="title"/>
          </p:nvPr>
        </p:nvSpPr>
        <p:spPr>
          <a:xfrm>
            <a:off x="457200" y="304800"/>
            <a:ext cx="8229600" cy="1017588"/>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Social Interaction</a:t>
            </a:r>
          </a:p>
        </p:txBody>
      </p:sp>
      <p:sp>
        <p:nvSpPr>
          <p:cNvPr id="15363" name="Shape 61"/>
          <p:cNvSpPr>
            <a:spLocks noChangeArrowheads="1"/>
          </p:cNvSpPr>
          <p:nvPr/>
        </p:nvSpPr>
        <p:spPr bwMode="auto">
          <a:xfrm>
            <a:off x="6059488" y="4481513"/>
            <a:ext cx="2881312" cy="2160587"/>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txBox="1">
            <a:spLocks noGrp="1"/>
          </p:cNvSpPr>
          <p:nvPr>
            <p:ph type="body" idx="1"/>
          </p:nvPr>
        </p:nvSpPr>
        <p:spPr>
          <a:xfrm>
            <a:off x="457200" y="1658938"/>
            <a:ext cx="8229600" cy="4840287"/>
          </a:xfrm>
        </p:spPr>
        <p:txBody>
          <a:bodyPr>
            <a:noAutofit/>
          </a:bodyPr>
          <a:lstStyle/>
          <a:p>
            <a:pPr marL="457200" indent="-431800" eaLnBrk="1" hangingPunct="1">
              <a:spcBef>
                <a:spcPct val="0"/>
              </a:spcBef>
              <a:buClr>
                <a:srgbClr val="00387E"/>
              </a:buClr>
              <a:buSzPct val="167000"/>
              <a:buFontTx/>
              <a:buChar char="•"/>
            </a:pPr>
            <a:r>
              <a:rPr lang="en-US" sz="3000" smtClean="0">
                <a:solidFill>
                  <a:srgbClr val="00387E"/>
                </a:solidFill>
                <a:latin typeface="Trebuchet MS" pitchFamily="34" charset="0"/>
                <a:cs typeface="Arial" charset="0"/>
                <a:sym typeface="Trebuchet MS" pitchFamily="34" charset="0"/>
              </a:rPr>
              <a:t>Definition: Someone who has a better understanding or is of a higher ability level than the learner</a:t>
            </a:r>
          </a:p>
          <a:p>
            <a:pPr marL="457200" indent="-431800" eaLnBrk="1" hangingPunct="1">
              <a:spcBef>
                <a:spcPct val="0"/>
              </a:spcBef>
              <a:buClr>
                <a:srgbClr val="00387E"/>
              </a:buClr>
              <a:buSzPct val="167000"/>
              <a:buFontTx/>
              <a:buChar char="•"/>
            </a:pPr>
            <a:r>
              <a:rPr lang="en-US" sz="3000" smtClean="0">
                <a:solidFill>
                  <a:srgbClr val="00387E"/>
                </a:solidFill>
                <a:latin typeface="Trebuchet MS" pitchFamily="34" charset="0"/>
                <a:cs typeface="Arial" charset="0"/>
                <a:sym typeface="Trebuchet MS" pitchFamily="34" charset="0"/>
              </a:rPr>
              <a:t>Does not have to be a teacher or adult</a:t>
            </a:r>
          </a:p>
          <a:p>
            <a:pPr marL="457200" indent="-431800" eaLnBrk="1" hangingPunct="1">
              <a:spcBef>
                <a:spcPct val="0"/>
              </a:spcBef>
              <a:buClr>
                <a:srgbClr val="00387E"/>
              </a:buClr>
              <a:buSzPct val="167000"/>
              <a:buFontTx/>
              <a:buChar char="•"/>
            </a:pPr>
            <a:r>
              <a:rPr lang="en-US" sz="3000" smtClean="0">
                <a:solidFill>
                  <a:srgbClr val="00387E"/>
                </a:solidFill>
                <a:latin typeface="Trebuchet MS" pitchFamily="34" charset="0"/>
                <a:cs typeface="Arial" charset="0"/>
                <a:sym typeface="Trebuchet MS" pitchFamily="34" charset="0"/>
              </a:rPr>
              <a:t>This individual can aid the </a:t>
            </a:r>
          </a:p>
          <a:p>
            <a:pPr marL="457200" indent="-431800" eaLnBrk="1" hangingPunct="1">
              <a:spcBef>
                <a:spcPct val="0"/>
              </a:spcBef>
              <a:buClr>
                <a:srgbClr val="00387E"/>
              </a:buClr>
              <a:buSzPct val="167000"/>
              <a:buFontTx/>
              <a:buNone/>
            </a:pPr>
            <a:r>
              <a:rPr lang="en-US" sz="3000" smtClean="0">
                <a:solidFill>
                  <a:srgbClr val="00387E"/>
                </a:solidFill>
                <a:latin typeface="Trebuchet MS" pitchFamily="34" charset="0"/>
                <a:cs typeface="Arial" charset="0"/>
                <a:sym typeface="Trebuchet MS" pitchFamily="34" charset="0"/>
              </a:rPr>
              <a:t>	cognitive development of </a:t>
            </a:r>
          </a:p>
          <a:p>
            <a:pPr marL="457200" indent="-431800" eaLnBrk="1" hangingPunct="1">
              <a:spcBef>
                <a:spcPct val="0"/>
              </a:spcBef>
              <a:buClr>
                <a:srgbClr val="00387E"/>
              </a:buClr>
              <a:buSzPct val="167000"/>
              <a:buFontTx/>
              <a:buNone/>
            </a:pPr>
            <a:r>
              <a:rPr lang="en-US" sz="3000" smtClean="0">
                <a:solidFill>
                  <a:srgbClr val="00387E"/>
                </a:solidFill>
                <a:latin typeface="Trebuchet MS" pitchFamily="34" charset="0"/>
                <a:cs typeface="Arial" charset="0"/>
                <a:sym typeface="Trebuchet MS" pitchFamily="34" charset="0"/>
              </a:rPr>
              <a:t>	the learner</a:t>
            </a:r>
          </a:p>
          <a:p>
            <a:pPr marL="457200" indent="-431800" eaLnBrk="1" hangingPunct="1">
              <a:spcBef>
                <a:spcPct val="0"/>
              </a:spcBef>
              <a:buClr>
                <a:srgbClr val="00387E"/>
              </a:buClr>
              <a:buSzPct val="167000"/>
              <a:buFontTx/>
              <a:buChar char="•"/>
            </a:pPr>
            <a:endParaRPr lang="en-US" sz="3000" smtClean="0">
              <a:solidFill>
                <a:srgbClr val="00387E"/>
              </a:solidFill>
              <a:latin typeface="Trebuchet MS" pitchFamily="34" charset="0"/>
              <a:cs typeface="Arial" charset="0"/>
              <a:sym typeface="Trebuchet MS" pitchFamily="34" charset="0"/>
            </a:endParaRPr>
          </a:p>
          <a:p>
            <a:pPr marL="457200" indent="-431800" eaLnBrk="1" hangingPunct="1">
              <a:spcBef>
                <a:spcPct val="0"/>
              </a:spcBef>
              <a:buClr>
                <a:srgbClr val="00387E"/>
              </a:buClr>
              <a:buSzPct val="167000"/>
              <a:buFontTx/>
              <a:buChar char="•"/>
            </a:pPr>
            <a:endParaRPr lang="en-US" sz="3000" smtClean="0">
              <a:solidFill>
                <a:srgbClr val="00387E"/>
              </a:solidFill>
              <a:latin typeface="Trebuchet MS" pitchFamily="34" charset="0"/>
              <a:cs typeface="Arial" charset="0"/>
              <a:sym typeface="Trebuchet MS" pitchFamily="34" charset="0"/>
            </a:endParaRPr>
          </a:p>
          <a:p>
            <a:pPr marL="457200" indent="-431800" eaLnBrk="1" hangingPunct="1">
              <a:spcBef>
                <a:spcPct val="0"/>
              </a:spcBef>
              <a:buClr>
                <a:srgbClr val="000000"/>
              </a:buClr>
              <a:buSzPct val="92000"/>
              <a:buFontTx/>
              <a:buNone/>
            </a:pPr>
            <a:r>
              <a:rPr lang="en-US" sz="1200" smtClean="0">
                <a:solidFill>
                  <a:srgbClr val="20124D"/>
                </a:solidFill>
                <a:latin typeface="Trebuchet MS" pitchFamily="34" charset="0"/>
                <a:cs typeface="Arial" charset="0"/>
                <a:sym typeface="Trebuchet MS" pitchFamily="34" charset="0"/>
              </a:rPr>
              <a:t>McLeod, S. A. (2007). </a:t>
            </a:r>
            <a:r>
              <a:rPr lang="en-US" sz="1200" i="1" smtClean="0">
                <a:solidFill>
                  <a:srgbClr val="20124D"/>
                </a:solidFill>
                <a:latin typeface="Trebuchet MS" pitchFamily="34" charset="0"/>
                <a:cs typeface="Arial" charset="0"/>
                <a:sym typeface="Trebuchet MS" pitchFamily="34" charset="0"/>
              </a:rPr>
              <a:t>Vygotsky - Simply Psychology. </a:t>
            </a:r>
            <a:r>
              <a:rPr lang="en-US" sz="1200" smtClean="0">
                <a:solidFill>
                  <a:srgbClr val="20124D"/>
                </a:solidFill>
                <a:latin typeface="Trebuchet MS" pitchFamily="34" charset="0"/>
                <a:cs typeface="Arial" charset="0"/>
                <a:sym typeface="Trebuchet MS" pitchFamily="34" charset="0"/>
              </a:rPr>
              <a:t>Retrieved from </a:t>
            </a:r>
            <a:r>
              <a:rPr lang="en-US" sz="1200" u="sng" smtClean="0">
                <a:solidFill>
                  <a:srgbClr val="20124D"/>
                </a:solidFill>
                <a:latin typeface="Trebuchet MS" pitchFamily="34" charset="0"/>
                <a:cs typeface="Arial" charset="0"/>
                <a:sym typeface="Trebuchet MS" pitchFamily="34" charset="0"/>
              </a:rPr>
              <a:t>http://www.simplypsychology.org/vygotsky.html</a:t>
            </a:r>
          </a:p>
        </p:txBody>
      </p:sp>
      <p:sp>
        <p:nvSpPr>
          <p:cNvPr id="17410" name="Shape 67"/>
          <p:cNvSpPr txBox="1">
            <a:spLocks noGrp="1"/>
          </p:cNvSpPr>
          <p:nvPr>
            <p:ph type="title"/>
          </p:nvPr>
        </p:nvSpPr>
        <p:spPr>
          <a:xfrm>
            <a:off x="457200" y="609600"/>
            <a:ext cx="8229600" cy="911225"/>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More Knowledgeable Other (MKO)</a:t>
            </a:r>
          </a:p>
        </p:txBody>
      </p:sp>
      <p:sp>
        <p:nvSpPr>
          <p:cNvPr id="17411" name="Shape 68"/>
          <p:cNvSpPr>
            <a:spLocks noChangeArrowheads="1"/>
          </p:cNvSpPr>
          <p:nvPr/>
        </p:nvSpPr>
        <p:spPr bwMode="auto">
          <a:xfrm>
            <a:off x="6096000" y="4191000"/>
            <a:ext cx="2438400" cy="2109788"/>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txBox="1">
            <a:spLocks noGrp="1"/>
          </p:cNvSpPr>
          <p:nvPr>
            <p:ph type="body" idx="1"/>
          </p:nvPr>
        </p:nvSpPr>
        <p:spPr>
          <a:xfrm>
            <a:off x="457200" y="1174750"/>
            <a:ext cx="8229600" cy="5324475"/>
          </a:xfrm>
        </p:spPr>
        <p:txBody>
          <a:bodyPr>
            <a:noAutofit/>
          </a:bodyPr>
          <a:lstStyle/>
          <a:p>
            <a:pPr marL="457200" indent="-419100" eaLnBrk="1" hangingPunct="1">
              <a:spcBef>
                <a:spcPct val="0"/>
              </a:spcBef>
              <a:buClr>
                <a:srgbClr val="00387E"/>
              </a:buClr>
              <a:buSzPct val="167000"/>
              <a:buFontTx/>
              <a:buChar char="•"/>
            </a:pPr>
            <a:r>
              <a:rPr lang="en-US" sz="3000" smtClean="0">
                <a:solidFill>
                  <a:srgbClr val="00387E"/>
                </a:solidFill>
                <a:latin typeface="Trebuchet MS" pitchFamily="34" charset="0"/>
                <a:cs typeface="Arial" charset="0"/>
                <a:sym typeface="Trebuchet MS" pitchFamily="34" charset="0"/>
              </a:rPr>
              <a:t>Definition: The range between what a child can achieve independently and what a child can achieve with the guidance and support of a teacher or MKO</a:t>
            </a:r>
            <a:endParaRPr lang="en-US" smtClean="0">
              <a:solidFill>
                <a:srgbClr val="00387E"/>
              </a:solidFill>
              <a:latin typeface="Trebuchet MS" pitchFamily="34" charset="0"/>
              <a:cs typeface="Arial" charset="0"/>
              <a:sym typeface="Trebuchet MS" pitchFamily="34" charset="0"/>
            </a:endParaRPr>
          </a:p>
          <a:p>
            <a:pPr marL="457200" indent="-419100" eaLnBrk="1" hangingPunct="1">
              <a:spcBef>
                <a:spcPct val="0"/>
              </a:spcBef>
              <a:buClr>
                <a:srgbClr val="00387E"/>
              </a:buClr>
              <a:buSzPct val="167000"/>
              <a:buFontTx/>
              <a:buChar char="•"/>
            </a:pPr>
            <a:r>
              <a:rPr lang="en-US" sz="3000" smtClean="0">
                <a:solidFill>
                  <a:srgbClr val="00387E"/>
                </a:solidFill>
                <a:latin typeface="Trebuchet MS" pitchFamily="34" charset="0"/>
                <a:cs typeface="Arial" charset="0"/>
                <a:sym typeface="Trebuchet MS" pitchFamily="34" charset="0"/>
              </a:rPr>
              <a:t>Learning occurs just above the student's current level of competence</a:t>
            </a:r>
            <a:endParaRPr lang="en-US" smtClean="0">
              <a:solidFill>
                <a:srgbClr val="00387E"/>
              </a:solidFill>
              <a:latin typeface="Trebuchet MS" pitchFamily="34" charset="0"/>
              <a:cs typeface="Arial" charset="0"/>
              <a:sym typeface="Trebuchet MS" pitchFamily="34" charset="0"/>
            </a:endParaRPr>
          </a:p>
          <a:p>
            <a:pPr marL="457200" indent="-419100" eaLnBrk="1" hangingPunct="1">
              <a:spcBef>
                <a:spcPct val="0"/>
              </a:spcBef>
              <a:buClr>
                <a:srgbClr val="00387E"/>
              </a:buClr>
              <a:buSzPct val="167000"/>
              <a:buFontTx/>
              <a:buChar char="•"/>
            </a:pPr>
            <a:r>
              <a:rPr lang="en-US" sz="3000" smtClean="0">
                <a:solidFill>
                  <a:srgbClr val="00387E"/>
                </a:solidFill>
                <a:latin typeface="Trebuchet MS" pitchFamily="34" charset="0"/>
                <a:cs typeface="Arial" charset="0"/>
                <a:sym typeface="Trebuchet MS" pitchFamily="34" charset="0"/>
              </a:rPr>
              <a:t>In teacher terms: </a:t>
            </a:r>
          </a:p>
          <a:p>
            <a:pPr marL="457200" indent="-419100" eaLnBrk="1" hangingPunct="1">
              <a:spcBef>
                <a:spcPct val="0"/>
              </a:spcBef>
              <a:buClr>
                <a:srgbClr val="00387E"/>
              </a:buClr>
              <a:buSzPct val="167000"/>
              <a:buFontTx/>
              <a:buNone/>
            </a:pPr>
            <a:r>
              <a:rPr lang="en-US" sz="3000" smtClean="0">
                <a:solidFill>
                  <a:srgbClr val="00387E"/>
                </a:solidFill>
                <a:latin typeface="Trebuchet MS" pitchFamily="34" charset="0"/>
                <a:cs typeface="Arial" charset="0"/>
                <a:sym typeface="Trebuchet MS" pitchFamily="34" charset="0"/>
              </a:rPr>
              <a:t>	"Instructional Level"</a:t>
            </a:r>
          </a:p>
          <a:p>
            <a:pPr marL="457200" indent="-419100" eaLnBrk="1" hangingPunct="1">
              <a:spcBef>
                <a:spcPct val="0"/>
              </a:spcBef>
              <a:buClr>
                <a:srgbClr val="00387E"/>
              </a:buClr>
              <a:buSzPct val="167000"/>
              <a:buFontTx/>
              <a:buChar char="•"/>
            </a:pPr>
            <a:endParaRPr lang="en-US" sz="1800" smtClean="0">
              <a:solidFill>
                <a:srgbClr val="00387E"/>
              </a:solidFill>
              <a:latin typeface="Trebuchet MS" pitchFamily="34" charset="0"/>
              <a:cs typeface="Arial" charset="0"/>
              <a:sym typeface="Trebuchet MS" pitchFamily="34" charset="0"/>
            </a:endParaRPr>
          </a:p>
          <a:p>
            <a:pPr marL="457200" indent="-419100" eaLnBrk="1" hangingPunct="1">
              <a:spcBef>
                <a:spcPct val="0"/>
              </a:spcBef>
              <a:buClr>
                <a:srgbClr val="00387E"/>
              </a:buClr>
              <a:buSzPct val="167000"/>
              <a:buFontTx/>
              <a:buChar char="•"/>
            </a:pPr>
            <a:endParaRPr lang="en-US" sz="1800" smtClean="0">
              <a:solidFill>
                <a:srgbClr val="00387E"/>
              </a:solidFill>
              <a:latin typeface="Trebuchet MS" pitchFamily="34" charset="0"/>
              <a:cs typeface="Arial" charset="0"/>
              <a:sym typeface="Trebuchet MS" pitchFamily="34" charset="0"/>
            </a:endParaRPr>
          </a:p>
          <a:p>
            <a:pPr marL="457200" indent="-419100" eaLnBrk="1" hangingPunct="1">
              <a:spcBef>
                <a:spcPct val="0"/>
              </a:spcBef>
              <a:buClr>
                <a:srgbClr val="00387E"/>
              </a:buClr>
              <a:buSzPct val="167000"/>
              <a:buFontTx/>
              <a:buChar char="•"/>
            </a:pPr>
            <a:endParaRPr lang="en-US" sz="1800" smtClean="0">
              <a:solidFill>
                <a:srgbClr val="00387E"/>
              </a:solidFill>
              <a:latin typeface="Trebuchet MS" pitchFamily="34" charset="0"/>
              <a:cs typeface="Arial" charset="0"/>
              <a:sym typeface="Trebuchet MS" pitchFamily="34" charset="0"/>
            </a:endParaRPr>
          </a:p>
          <a:p>
            <a:pPr marL="457200" indent="-419100" eaLnBrk="1" hangingPunct="1">
              <a:spcBef>
                <a:spcPct val="0"/>
              </a:spcBef>
              <a:buClr>
                <a:srgbClr val="000000"/>
              </a:buClr>
              <a:buSzPct val="92000"/>
              <a:buFontTx/>
              <a:buNone/>
            </a:pPr>
            <a:r>
              <a:rPr lang="en-US" sz="1200" smtClean="0">
                <a:solidFill>
                  <a:srgbClr val="20124D"/>
                </a:solidFill>
                <a:latin typeface="Trebuchet MS" pitchFamily="34" charset="0"/>
                <a:cs typeface="Arial" charset="0"/>
                <a:sym typeface="Trebuchet MS" pitchFamily="34" charset="0"/>
              </a:rPr>
              <a:t>McLeod, S. A. (2007). </a:t>
            </a:r>
            <a:r>
              <a:rPr lang="en-US" sz="1200" i="1" smtClean="0">
                <a:solidFill>
                  <a:srgbClr val="20124D"/>
                </a:solidFill>
                <a:latin typeface="Trebuchet MS" pitchFamily="34" charset="0"/>
                <a:cs typeface="Arial" charset="0"/>
                <a:sym typeface="Trebuchet MS" pitchFamily="34" charset="0"/>
              </a:rPr>
              <a:t>Vygotsky - Simply Psychology. </a:t>
            </a:r>
            <a:r>
              <a:rPr lang="en-US" sz="1200" smtClean="0">
                <a:solidFill>
                  <a:srgbClr val="20124D"/>
                </a:solidFill>
                <a:latin typeface="Trebuchet MS" pitchFamily="34" charset="0"/>
                <a:cs typeface="Arial" charset="0"/>
                <a:sym typeface="Trebuchet MS" pitchFamily="34" charset="0"/>
              </a:rPr>
              <a:t>Retrieved from </a:t>
            </a:r>
            <a:r>
              <a:rPr lang="en-US" sz="1200" u="sng" smtClean="0">
                <a:solidFill>
                  <a:srgbClr val="20124D"/>
                </a:solidFill>
                <a:latin typeface="Trebuchet MS" pitchFamily="34" charset="0"/>
                <a:cs typeface="Arial" charset="0"/>
                <a:sym typeface="Trebuchet MS" pitchFamily="34" charset="0"/>
              </a:rPr>
              <a:t>http://www.simplypsychology.org/vygotsky.html</a:t>
            </a:r>
          </a:p>
        </p:txBody>
      </p:sp>
      <p:sp>
        <p:nvSpPr>
          <p:cNvPr id="19458" name="Shape 74"/>
          <p:cNvSpPr txBox="1">
            <a:spLocks noGrp="1"/>
          </p:cNvSpPr>
          <p:nvPr>
            <p:ph type="title"/>
          </p:nvPr>
        </p:nvSpPr>
        <p:spPr>
          <a:xfrm>
            <a:off x="457200" y="0"/>
            <a:ext cx="8229600" cy="1371600"/>
          </a:xfrm>
        </p:spPr>
        <p:txBody>
          <a:bodyPr/>
          <a:lstStyle/>
          <a:p>
            <a:pPr indent="254000" algn="ctr" eaLnBrk="1" hangingPunct="1">
              <a:spcBef>
                <a:spcPct val="0"/>
              </a:spcBef>
              <a:buSzTx/>
              <a:buFont typeface="Trebuchet MS" pitchFamily="34" charset="0"/>
              <a:buNone/>
            </a:pPr>
            <a:r>
              <a:rPr lang="en-US" sz="3600" smtClean="0">
                <a:latin typeface="Trebuchet MS" pitchFamily="34" charset="0"/>
                <a:cs typeface="Arial" charset="0"/>
                <a:sym typeface="Trebuchet MS" pitchFamily="34" charset="0"/>
              </a:rPr>
              <a:t>Zone of Proximal Development (ZPD)</a:t>
            </a:r>
          </a:p>
        </p:txBody>
      </p:sp>
      <p:sp>
        <p:nvSpPr>
          <p:cNvPr id="19459" name="Shape 75"/>
          <p:cNvSpPr>
            <a:spLocks noChangeArrowheads="1"/>
          </p:cNvSpPr>
          <p:nvPr/>
        </p:nvSpPr>
        <p:spPr bwMode="auto">
          <a:xfrm>
            <a:off x="6019800" y="4419600"/>
            <a:ext cx="2865438" cy="2173288"/>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txBox="1">
            <a:spLocks noGrp="1"/>
          </p:cNvSpPr>
          <p:nvPr>
            <p:ph type="body" idx="1"/>
          </p:nvPr>
        </p:nvSpPr>
        <p:spPr>
          <a:xfrm>
            <a:off x="457200" y="1203325"/>
            <a:ext cx="8229600" cy="5462588"/>
          </a:xfrm>
        </p:spPr>
        <p:txBody>
          <a:bodyPr>
            <a:noAutofit/>
          </a:bodyPr>
          <a:lstStyle/>
          <a:p>
            <a:pPr marL="457200" indent="-298450" eaLnBrk="1" hangingPunct="1">
              <a:lnSpc>
                <a:spcPct val="115000"/>
              </a:lnSpc>
              <a:spcBef>
                <a:spcPct val="0"/>
              </a:spcBef>
              <a:spcAft>
                <a:spcPts val="1100"/>
              </a:spcAft>
              <a:buClr>
                <a:srgbClr val="000000"/>
              </a:buClr>
              <a:buSzPct val="96000"/>
              <a:buFontTx/>
              <a:buChar char="•"/>
            </a:pPr>
            <a:r>
              <a:rPr lang="en-US" sz="1900" smtClean="0">
                <a:solidFill>
                  <a:srgbClr val="351C75"/>
                </a:solidFill>
                <a:latin typeface="Trebuchet MS" pitchFamily="34" charset="0"/>
                <a:cs typeface="Arial" charset="0"/>
                <a:sym typeface="Trebuchet MS" pitchFamily="34" charset="0"/>
              </a:rPr>
              <a:t>Schreiber and Valle (2013) use Vygotsky's Social Learning Theory as their foundation for teaching small group and teamwork principles.</a:t>
            </a:r>
          </a:p>
          <a:p>
            <a:pPr marL="457200" indent="-298450" eaLnBrk="1" hangingPunct="1">
              <a:lnSpc>
                <a:spcPct val="115000"/>
              </a:lnSpc>
              <a:spcBef>
                <a:spcPct val="0"/>
              </a:spcBef>
              <a:spcAft>
                <a:spcPts val="1100"/>
              </a:spcAft>
              <a:buClr>
                <a:srgbClr val="000000"/>
              </a:buClr>
              <a:buSzPct val="96000"/>
              <a:buFontTx/>
              <a:buChar char="•"/>
            </a:pPr>
            <a:r>
              <a:rPr lang="en-US" sz="1900" smtClean="0">
                <a:solidFill>
                  <a:srgbClr val="351C75"/>
                </a:solidFill>
                <a:latin typeface="Trebuchet MS" pitchFamily="34" charset="0"/>
                <a:cs typeface="Arial" charset="0"/>
                <a:sym typeface="Trebuchet MS" pitchFamily="34" charset="0"/>
              </a:rPr>
              <a:t>They focus on complex and interactive relationships of learning, rather than a "teaching-listening relationship".</a:t>
            </a:r>
          </a:p>
          <a:p>
            <a:pPr marL="457200" indent="-298450" eaLnBrk="1" hangingPunct="1">
              <a:lnSpc>
                <a:spcPct val="115000"/>
              </a:lnSpc>
              <a:spcBef>
                <a:spcPct val="0"/>
              </a:spcBef>
              <a:spcAft>
                <a:spcPts val="1100"/>
              </a:spcAft>
              <a:buClr>
                <a:srgbClr val="000000"/>
              </a:buClr>
              <a:buSzPct val="96000"/>
              <a:buFontTx/>
              <a:buChar char="•"/>
            </a:pPr>
            <a:r>
              <a:rPr lang="en-US" sz="1900" smtClean="0">
                <a:solidFill>
                  <a:srgbClr val="351C75"/>
                </a:solidFill>
                <a:latin typeface="Trebuchet MS" pitchFamily="34" charset="0"/>
                <a:cs typeface="Arial" charset="0"/>
                <a:sym typeface="Trebuchet MS" pitchFamily="34" charset="0"/>
              </a:rPr>
              <a:t>Schreiber and Valle also bring about the issue that group work cannot just be assigned and take place, it needs to be appropriately modeled and scaffolded.</a:t>
            </a:r>
          </a:p>
          <a:p>
            <a:pPr marL="457200" indent="-298450" eaLnBrk="1" hangingPunct="1">
              <a:lnSpc>
                <a:spcPct val="115000"/>
              </a:lnSpc>
              <a:spcBef>
                <a:spcPct val="0"/>
              </a:spcBef>
              <a:spcAft>
                <a:spcPts val="1100"/>
              </a:spcAft>
              <a:buClr>
                <a:srgbClr val="000000"/>
              </a:buClr>
              <a:buSzPct val="96000"/>
              <a:buFontTx/>
              <a:buChar char="•"/>
            </a:pPr>
            <a:r>
              <a:rPr lang="en-US" sz="1900" smtClean="0">
                <a:solidFill>
                  <a:srgbClr val="351C75"/>
                </a:solidFill>
                <a:latin typeface="Trebuchet MS" pitchFamily="34" charset="0"/>
                <a:cs typeface="Arial" charset="0"/>
                <a:sym typeface="Trebuchet MS" pitchFamily="34" charset="0"/>
              </a:rPr>
              <a:t>In order to truly apply Vygotsky's theory and perspectives, students must first </a:t>
            </a:r>
            <a:r>
              <a:rPr lang="en-US" sz="1900" i="1" smtClean="0">
                <a:solidFill>
                  <a:srgbClr val="351C75"/>
                </a:solidFill>
                <a:latin typeface="Trebuchet MS" pitchFamily="34" charset="0"/>
                <a:cs typeface="Arial" charset="0"/>
                <a:sym typeface="Trebuchet MS" pitchFamily="34" charset="0"/>
              </a:rPr>
              <a:t>experience</a:t>
            </a:r>
            <a:r>
              <a:rPr lang="en-US" sz="1900" smtClean="0">
                <a:solidFill>
                  <a:srgbClr val="351C75"/>
                </a:solidFill>
                <a:latin typeface="Trebuchet MS" pitchFamily="34" charset="0"/>
                <a:cs typeface="Arial" charset="0"/>
                <a:sym typeface="Trebuchet MS" pitchFamily="34" charset="0"/>
              </a:rPr>
              <a:t> small group communication and behavior in authentic and realistic-to-life scenarios.</a:t>
            </a:r>
          </a:p>
          <a:p>
            <a:pPr marL="457200" indent="-298450" eaLnBrk="1" hangingPunct="1">
              <a:lnSpc>
                <a:spcPct val="115000"/>
              </a:lnSpc>
              <a:spcBef>
                <a:spcPct val="0"/>
              </a:spcBef>
              <a:spcAft>
                <a:spcPts val="1100"/>
              </a:spcAft>
              <a:buClr>
                <a:srgbClr val="000000"/>
              </a:buClr>
              <a:buSzPct val="96000"/>
              <a:buFontTx/>
              <a:buChar char="•"/>
            </a:pPr>
            <a:r>
              <a:rPr lang="en-US" sz="1900" smtClean="0">
                <a:solidFill>
                  <a:srgbClr val="351C75"/>
                </a:solidFill>
                <a:latin typeface="Trebuchet MS" pitchFamily="34" charset="0"/>
                <a:cs typeface="Arial" charset="0"/>
                <a:sym typeface="Trebuchet MS" pitchFamily="34" charset="0"/>
              </a:rPr>
              <a:t>These first steps in developing small group communication should focus in on interaction skills and problem solving.</a:t>
            </a:r>
          </a:p>
          <a:p>
            <a:pPr marL="457200" indent="-298450" eaLnBrk="1" hangingPunct="1">
              <a:spcBef>
                <a:spcPct val="0"/>
              </a:spcBef>
              <a:buClr>
                <a:srgbClr val="00387E"/>
              </a:buClr>
              <a:buSzPct val="167000"/>
              <a:buFontTx/>
              <a:buNone/>
            </a:pPr>
            <a:endParaRPr lang="en-US" sz="1200" smtClean="0">
              <a:solidFill>
                <a:srgbClr val="073763"/>
              </a:solidFill>
              <a:latin typeface="Trebuchet MS" pitchFamily="34" charset="0"/>
              <a:cs typeface="Arial" charset="0"/>
              <a:sym typeface="Trebuchet MS" pitchFamily="34" charset="0"/>
            </a:endParaRPr>
          </a:p>
          <a:p>
            <a:pPr marL="457200" indent="-298450" eaLnBrk="1" hangingPunct="1">
              <a:spcBef>
                <a:spcPct val="0"/>
              </a:spcBef>
              <a:buClr>
                <a:srgbClr val="00387E"/>
              </a:buClr>
              <a:buSzPct val="167000"/>
              <a:buFontTx/>
              <a:buNone/>
            </a:pPr>
            <a:r>
              <a:rPr lang="en-US" sz="1200" smtClean="0">
                <a:solidFill>
                  <a:srgbClr val="073763"/>
                </a:solidFill>
                <a:latin typeface="Trebuchet MS" pitchFamily="34" charset="0"/>
                <a:cs typeface="Arial" charset="0"/>
                <a:sym typeface="Trebuchet MS" pitchFamily="34" charset="0"/>
              </a:rPr>
              <a:t>Schreiber, L. M., &amp; Valle, B. E. (2013). Social constructivist teaching strategies in the small group classroom. </a:t>
            </a:r>
            <a:r>
              <a:rPr lang="en-US" sz="1200" i="1" smtClean="0">
                <a:solidFill>
                  <a:srgbClr val="073763"/>
                </a:solidFill>
                <a:latin typeface="Trebuchet MS" pitchFamily="34" charset="0"/>
                <a:cs typeface="Arial" charset="0"/>
                <a:sym typeface="Trebuchet MS" pitchFamily="34" charset="0"/>
              </a:rPr>
              <a:t>Small Group Research, 44</a:t>
            </a:r>
            <a:r>
              <a:rPr lang="en-US" sz="1200" smtClean="0">
                <a:solidFill>
                  <a:srgbClr val="073763"/>
                </a:solidFill>
                <a:latin typeface="Trebuchet MS" pitchFamily="34" charset="0"/>
                <a:cs typeface="Arial" charset="0"/>
                <a:sym typeface="Trebuchet MS" pitchFamily="34" charset="0"/>
              </a:rPr>
              <a:t>(4), 395-411.</a:t>
            </a:r>
          </a:p>
        </p:txBody>
      </p:sp>
      <p:sp>
        <p:nvSpPr>
          <p:cNvPr id="21506" name="Shape 81"/>
          <p:cNvSpPr txBox="1">
            <a:spLocks noGrp="1"/>
          </p:cNvSpPr>
          <p:nvPr>
            <p:ph type="title"/>
          </p:nvPr>
        </p:nvSpPr>
        <p:spPr>
          <a:xfrm>
            <a:off x="457200" y="274638"/>
            <a:ext cx="8229600" cy="928687"/>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Current Perspectives</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txBox="1">
            <a:spLocks noGrp="1"/>
          </p:cNvSpPr>
          <p:nvPr>
            <p:ph type="body" idx="1"/>
          </p:nvPr>
        </p:nvSpPr>
        <p:spPr>
          <a:xfrm>
            <a:off x="342900" y="1143000"/>
            <a:ext cx="8580438" cy="5238750"/>
          </a:xfrm>
        </p:spPr>
        <p:txBody>
          <a:bodyPr>
            <a:noAutofit/>
          </a:bodyPr>
          <a:lstStyle/>
          <a:p>
            <a:pPr marL="457200" indent="-298450" eaLnBrk="1" hangingPunct="1">
              <a:lnSpc>
                <a:spcPct val="70000"/>
              </a:lnSpc>
              <a:spcBef>
                <a:spcPct val="0"/>
              </a:spcBef>
              <a:spcAft>
                <a:spcPts val="1100"/>
              </a:spcAft>
              <a:buClr>
                <a:srgbClr val="000000"/>
              </a:buClr>
              <a:buSzPct val="92000"/>
              <a:buFontTx/>
              <a:buChar char="•"/>
            </a:pPr>
            <a:r>
              <a:rPr lang="en-US" sz="2000" smtClean="0">
                <a:solidFill>
                  <a:srgbClr val="073763"/>
                </a:solidFill>
                <a:latin typeface="Trebuchet MS" pitchFamily="34" charset="0"/>
                <a:cs typeface="Arial" charset="0"/>
                <a:sym typeface="Trebuchet MS" pitchFamily="34" charset="0"/>
              </a:rPr>
              <a:t>A child's learning should be directed towards their immediate potential for development - Zone of Proximal Development (ZPD)</a:t>
            </a:r>
          </a:p>
          <a:p>
            <a:pPr marL="457200" indent="-298450" eaLnBrk="1" hangingPunct="1">
              <a:lnSpc>
                <a:spcPct val="70000"/>
              </a:lnSpc>
              <a:spcBef>
                <a:spcPct val="0"/>
              </a:spcBef>
              <a:spcAft>
                <a:spcPts val="1100"/>
              </a:spcAft>
              <a:buClr>
                <a:srgbClr val="000000"/>
              </a:buClr>
              <a:buSzPct val="92000"/>
              <a:buFontTx/>
              <a:buChar char="•"/>
            </a:pPr>
            <a:r>
              <a:rPr lang="en-US" sz="2000" smtClean="0">
                <a:solidFill>
                  <a:srgbClr val="073763"/>
                </a:solidFill>
                <a:latin typeface="Trebuchet MS" pitchFamily="34" charset="0"/>
                <a:cs typeface="Arial" charset="0"/>
                <a:sym typeface="Trebuchet MS" pitchFamily="34" charset="0"/>
              </a:rPr>
              <a:t>Effective ZPD leads to internalization of learning by student</a:t>
            </a:r>
          </a:p>
          <a:p>
            <a:pPr marL="457200" indent="-298450" eaLnBrk="1" hangingPunct="1">
              <a:lnSpc>
                <a:spcPct val="70000"/>
              </a:lnSpc>
              <a:spcBef>
                <a:spcPct val="0"/>
              </a:spcBef>
              <a:spcAft>
                <a:spcPts val="1100"/>
              </a:spcAft>
              <a:buClr>
                <a:srgbClr val="000000"/>
              </a:buClr>
              <a:buSzPct val="92000"/>
              <a:buFontTx/>
              <a:buChar char="•"/>
            </a:pPr>
            <a:r>
              <a:rPr lang="en-US" sz="2000" smtClean="0">
                <a:solidFill>
                  <a:srgbClr val="073763"/>
                </a:solidFill>
                <a:latin typeface="Trebuchet MS" pitchFamily="34" charset="0"/>
                <a:cs typeface="Arial" charset="0"/>
                <a:sym typeface="Trebuchet MS" pitchFamily="34" charset="0"/>
              </a:rPr>
              <a:t>Levykh (2008) states that factors needed for effective ZPD include:</a:t>
            </a:r>
          </a:p>
          <a:p>
            <a:pPr marL="914400" lvl="1" indent="-355600" eaLnBrk="1" hangingPunct="1">
              <a:lnSpc>
                <a:spcPct val="70000"/>
              </a:lnSpc>
              <a:spcBef>
                <a:spcPts val="600"/>
              </a:spcBef>
              <a:spcAft>
                <a:spcPts val="1100"/>
              </a:spcAft>
              <a:buClr>
                <a:srgbClr val="073763"/>
              </a:buClr>
              <a:buSzTx/>
              <a:buFont typeface="Courier New" pitchFamily="49" charset="0"/>
              <a:buChar char="o"/>
            </a:pPr>
            <a:r>
              <a:rPr lang="en-US" sz="2000" smtClean="0">
                <a:solidFill>
                  <a:srgbClr val="073763"/>
                </a:solidFill>
                <a:latin typeface="Trebuchet MS" pitchFamily="34" charset="0"/>
                <a:cs typeface="Arial" charset="0"/>
                <a:sym typeface="Trebuchet MS" pitchFamily="34" charset="0"/>
              </a:rPr>
              <a:t>Emotionally positive collaboration and sense of trust between teacher and student</a:t>
            </a:r>
          </a:p>
          <a:p>
            <a:pPr marL="914400" lvl="1" indent="-355600" eaLnBrk="1" hangingPunct="1">
              <a:lnSpc>
                <a:spcPct val="70000"/>
              </a:lnSpc>
              <a:spcBef>
                <a:spcPts val="600"/>
              </a:spcBef>
              <a:spcAft>
                <a:spcPts val="1100"/>
              </a:spcAft>
              <a:buClr>
                <a:srgbClr val="073763"/>
              </a:buClr>
              <a:buSzTx/>
              <a:buFont typeface="Courier New" pitchFamily="49" charset="0"/>
              <a:buChar char="o"/>
            </a:pPr>
            <a:r>
              <a:rPr lang="en-US" sz="2000" smtClean="0">
                <a:solidFill>
                  <a:srgbClr val="073763"/>
                </a:solidFill>
                <a:latin typeface="Trebuchet MS" pitchFamily="34" charset="0"/>
                <a:cs typeface="Arial" charset="0"/>
                <a:sym typeface="Trebuchet MS" pitchFamily="34" charset="0"/>
              </a:rPr>
              <a:t>Student belief that the teacher cares about them as a whole person</a:t>
            </a:r>
          </a:p>
          <a:p>
            <a:pPr marL="914400" lvl="1" indent="-355600" eaLnBrk="1" hangingPunct="1">
              <a:lnSpc>
                <a:spcPct val="70000"/>
              </a:lnSpc>
              <a:spcBef>
                <a:spcPts val="600"/>
              </a:spcBef>
              <a:spcAft>
                <a:spcPts val="1100"/>
              </a:spcAft>
              <a:buClr>
                <a:srgbClr val="073763"/>
              </a:buClr>
              <a:buSzTx/>
              <a:buFont typeface="Courier New" pitchFamily="49" charset="0"/>
              <a:buChar char="o"/>
            </a:pPr>
            <a:r>
              <a:rPr lang="en-US" sz="2000" smtClean="0">
                <a:solidFill>
                  <a:srgbClr val="073763"/>
                </a:solidFill>
                <a:latin typeface="Trebuchet MS" pitchFamily="34" charset="0"/>
                <a:cs typeface="Arial" charset="0"/>
                <a:sym typeface="Trebuchet MS" pitchFamily="34" charset="0"/>
              </a:rPr>
              <a:t>High expectations that are developmentally appropriate set by teachers</a:t>
            </a:r>
          </a:p>
          <a:p>
            <a:pPr marL="914400" lvl="1" indent="-355600" eaLnBrk="1" hangingPunct="1">
              <a:lnSpc>
                <a:spcPct val="70000"/>
              </a:lnSpc>
              <a:spcBef>
                <a:spcPts val="600"/>
              </a:spcBef>
              <a:spcAft>
                <a:spcPts val="1100"/>
              </a:spcAft>
              <a:buClr>
                <a:srgbClr val="073763"/>
              </a:buClr>
              <a:buSzTx/>
              <a:buFont typeface="Courier New" pitchFamily="49" charset="0"/>
              <a:buChar char="o"/>
            </a:pPr>
            <a:r>
              <a:rPr lang="en-US" sz="2000" smtClean="0">
                <a:solidFill>
                  <a:srgbClr val="073763"/>
                </a:solidFill>
                <a:latin typeface="Trebuchet MS" pitchFamily="34" charset="0"/>
                <a:cs typeface="Arial" charset="0"/>
                <a:sym typeface="Trebuchet MS" pitchFamily="34" charset="0"/>
              </a:rPr>
              <a:t>Collaborative, cooperative learning activities</a:t>
            </a:r>
          </a:p>
          <a:p>
            <a:pPr marL="914400" lvl="1" indent="-355600" eaLnBrk="1" hangingPunct="1">
              <a:lnSpc>
                <a:spcPct val="70000"/>
              </a:lnSpc>
              <a:spcBef>
                <a:spcPts val="600"/>
              </a:spcBef>
              <a:spcAft>
                <a:spcPts val="1100"/>
              </a:spcAft>
              <a:buClr>
                <a:srgbClr val="073763"/>
              </a:buClr>
              <a:buSzTx/>
              <a:buFont typeface="Courier New" pitchFamily="49" charset="0"/>
              <a:buChar char="o"/>
            </a:pPr>
            <a:r>
              <a:rPr lang="en-US" sz="2000" smtClean="0">
                <a:solidFill>
                  <a:srgbClr val="073763"/>
                </a:solidFill>
                <a:latin typeface="Trebuchet MS" pitchFamily="34" charset="0"/>
                <a:cs typeface="Arial" charset="0"/>
                <a:sym typeface="Trebuchet MS" pitchFamily="34" charset="0"/>
              </a:rPr>
              <a:t>Activities that trigger prior knowledge,</a:t>
            </a:r>
          </a:p>
          <a:p>
            <a:pPr marL="914400" lvl="1" indent="-355600" eaLnBrk="1" hangingPunct="1">
              <a:lnSpc>
                <a:spcPct val="70000"/>
              </a:lnSpc>
              <a:spcBef>
                <a:spcPts val="600"/>
              </a:spcBef>
              <a:spcAft>
                <a:spcPts val="1100"/>
              </a:spcAft>
              <a:buClr>
                <a:srgbClr val="073763"/>
              </a:buClr>
              <a:buSzTx/>
              <a:buFont typeface="Courier New" pitchFamily="49" charset="0"/>
              <a:buChar char="o"/>
            </a:pPr>
            <a:r>
              <a:rPr lang="en-US" sz="2000" smtClean="0">
                <a:solidFill>
                  <a:srgbClr val="073763"/>
                </a:solidFill>
                <a:latin typeface="Trebuchet MS" pitchFamily="34" charset="0"/>
                <a:cs typeface="Arial" charset="0"/>
                <a:sym typeface="Trebuchet MS" pitchFamily="34" charset="0"/>
              </a:rPr>
              <a:t>Environments that facilitate risk-taking behavior and acceptance of constructive criticism</a:t>
            </a:r>
            <a:r>
              <a:rPr lang="en-US" sz="1100" smtClean="0">
                <a:solidFill>
                  <a:srgbClr val="073763"/>
                </a:solidFill>
                <a:latin typeface="Arial" charset="0"/>
                <a:cs typeface="Arial" charset="0"/>
                <a:sym typeface="Arial" charset="0"/>
              </a:rPr>
              <a:t> </a:t>
            </a:r>
          </a:p>
          <a:p>
            <a:pPr marL="457200" indent="-298450" eaLnBrk="1" hangingPunct="1">
              <a:lnSpc>
                <a:spcPct val="70000"/>
              </a:lnSpc>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23554" name="Shape 87"/>
          <p:cNvSpPr txBox="1">
            <a:spLocks noGrp="1"/>
          </p:cNvSpPr>
          <p:nvPr>
            <p:ph type="title"/>
          </p:nvPr>
        </p:nvSpPr>
        <p:spPr>
          <a:xfrm>
            <a:off x="457200" y="0"/>
            <a:ext cx="8229600" cy="928688"/>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Current Perspectives</a:t>
            </a:r>
          </a:p>
        </p:txBody>
      </p:sp>
      <p:sp>
        <p:nvSpPr>
          <p:cNvPr id="23555" name="Shape 88"/>
          <p:cNvSpPr txBox="1">
            <a:spLocks noChangeArrowheads="1"/>
          </p:cNvSpPr>
          <p:nvPr/>
        </p:nvSpPr>
        <p:spPr bwMode="auto">
          <a:xfrm>
            <a:off x="533400" y="6248400"/>
            <a:ext cx="8294688" cy="315913"/>
          </a:xfrm>
          <a:prstGeom prst="rect">
            <a:avLst/>
          </a:prstGeom>
          <a:noFill/>
          <a:ln w="9525">
            <a:noFill/>
            <a:miter lim="800000"/>
            <a:headEnd/>
            <a:tailEnd/>
          </a:ln>
        </p:spPr>
        <p:txBody>
          <a:bodyPr lIns="91425" tIns="91425" rIns="91425" bIns="91425"/>
          <a:lstStyle/>
          <a:p>
            <a:r>
              <a:rPr lang="en-US" sz="1100">
                <a:latin typeface="Trebuchet MS" pitchFamily="34" charset="0"/>
              </a:rPr>
              <a:t>L</a:t>
            </a:r>
            <a:r>
              <a:rPr lang="en-US" sz="1100">
                <a:solidFill>
                  <a:srgbClr val="073763"/>
                </a:solidFill>
                <a:latin typeface="Trebuchet MS" pitchFamily="34" charset="0"/>
              </a:rPr>
              <a:t>evykh, M. G. (2008). The affective establishment and maintenance of Vygotsky's zone of proximal development. </a:t>
            </a:r>
            <a:r>
              <a:rPr lang="en-US" sz="1100" i="1">
                <a:solidFill>
                  <a:srgbClr val="073763"/>
                </a:solidFill>
                <a:latin typeface="Trebuchet MS" pitchFamily="34" charset="0"/>
              </a:rPr>
              <a:t>Educational Theory</a:t>
            </a:r>
            <a:r>
              <a:rPr lang="en-US" sz="1100">
                <a:solidFill>
                  <a:srgbClr val="073763"/>
                </a:solidFill>
                <a:latin typeface="Trebuchet MS" pitchFamily="34" charset="0"/>
              </a:rPr>
              <a:t>, </a:t>
            </a:r>
            <a:r>
              <a:rPr lang="en-US" sz="1100" i="1">
                <a:solidFill>
                  <a:srgbClr val="073763"/>
                </a:solidFill>
                <a:latin typeface="Trebuchet MS" pitchFamily="34" charset="0"/>
              </a:rPr>
              <a:t>58</a:t>
            </a:r>
            <a:r>
              <a:rPr lang="en-US" sz="1100">
                <a:solidFill>
                  <a:srgbClr val="073763"/>
                </a:solidFill>
                <a:latin typeface="Trebuchet MS" pitchFamily="34" charset="0"/>
              </a:rPr>
              <a:t>(1), 83-101.</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txBox="1">
            <a:spLocks noGrp="1"/>
          </p:cNvSpPr>
          <p:nvPr>
            <p:ph type="body" idx="1"/>
          </p:nvPr>
        </p:nvSpPr>
        <p:spPr>
          <a:xfrm>
            <a:off x="457200" y="1203325"/>
            <a:ext cx="8229600" cy="5713413"/>
          </a:xfrm>
        </p:spPr>
        <p:txBody>
          <a:bodyPr>
            <a:noAutofit/>
          </a:bodyPr>
          <a:lstStyle/>
          <a:p>
            <a:pPr marL="457200" indent="-298450" eaLnBrk="1" hangingPunct="1">
              <a:lnSpc>
                <a:spcPct val="115000"/>
              </a:lnSpc>
              <a:spcBef>
                <a:spcPct val="0"/>
              </a:spcBef>
              <a:spcAft>
                <a:spcPts val="1100"/>
              </a:spcAft>
              <a:buClr>
                <a:srgbClr val="000000"/>
              </a:buClr>
              <a:buSzPct val="92000"/>
              <a:buFontTx/>
              <a:buChar char="•"/>
            </a:pPr>
            <a:r>
              <a:rPr lang="en-US" sz="2100" smtClean="0">
                <a:solidFill>
                  <a:srgbClr val="351C75"/>
                </a:solidFill>
                <a:latin typeface="Trebuchet MS" pitchFamily="34" charset="0"/>
                <a:cs typeface="Arial" charset="0"/>
                <a:sym typeface="Trebuchet MS" pitchFamily="34" charset="0"/>
              </a:rPr>
              <a:t>According to .. .there is no doubt that imagination is important to today's students and their learning process. Some schools seem to be missing the imagination part however and ..... suggests the reasons why teachers should not neglect the imagination. </a:t>
            </a:r>
            <a:endParaRPr lang="en-US" sz="2100" smtClean="0">
              <a:solidFill>
                <a:srgbClr val="00387E"/>
              </a:solidFill>
              <a:latin typeface="Trebuchet MS" pitchFamily="34" charset="0"/>
              <a:cs typeface="Arial" charset="0"/>
              <a:sym typeface="Trebuchet MS" pitchFamily="34" charset="0"/>
            </a:endParaRPr>
          </a:p>
          <a:p>
            <a:pPr marL="457200" indent="-298450" eaLnBrk="1" hangingPunct="1">
              <a:lnSpc>
                <a:spcPct val="115000"/>
              </a:lnSpc>
              <a:spcBef>
                <a:spcPct val="0"/>
              </a:spcBef>
              <a:spcAft>
                <a:spcPts val="1100"/>
              </a:spcAft>
              <a:buClr>
                <a:srgbClr val="000000"/>
              </a:buClr>
              <a:buSzPct val="92000"/>
              <a:buFontTx/>
              <a:buChar char="•"/>
            </a:pPr>
            <a:r>
              <a:rPr lang="en-US" sz="2100" smtClean="0">
                <a:solidFill>
                  <a:srgbClr val="351C75"/>
                </a:solidFill>
                <a:latin typeface="Trebuchet MS" pitchFamily="34" charset="0"/>
                <a:cs typeface="Arial" charset="0"/>
                <a:sym typeface="Trebuchet MS" pitchFamily="34" charset="0"/>
              </a:rPr>
              <a:t>Vygotsky claimed that students go through a huge imagination shift in the middle-school years. This shift not only affects students behaviors and personalities, but also their intellectual development and ways to make sense of the world. </a:t>
            </a:r>
            <a:endParaRPr lang="en-US" sz="2100" smtClean="0">
              <a:solidFill>
                <a:srgbClr val="00387E"/>
              </a:solidFill>
              <a:latin typeface="Trebuchet MS" pitchFamily="34" charset="0"/>
              <a:cs typeface="Arial" charset="0"/>
              <a:sym typeface="Trebuchet MS" pitchFamily="34" charset="0"/>
            </a:endParaRPr>
          </a:p>
          <a:p>
            <a:pPr marL="457200" indent="-298450" eaLnBrk="1" hangingPunct="1">
              <a:lnSpc>
                <a:spcPct val="115000"/>
              </a:lnSpc>
              <a:spcBef>
                <a:spcPct val="0"/>
              </a:spcBef>
              <a:spcAft>
                <a:spcPts val="1100"/>
              </a:spcAft>
              <a:buClr>
                <a:srgbClr val="000000"/>
              </a:buClr>
              <a:buSzPct val="92000"/>
              <a:buFontTx/>
              <a:buChar char="•"/>
            </a:pPr>
            <a:r>
              <a:rPr lang="en-US" sz="2100" smtClean="0">
                <a:solidFill>
                  <a:srgbClr val="351C75"/>
                </a:solidFill>
                <a:latin typeface="Trebuchet MS" pitchFamily="34" charset="0"/>
                <a:cs typeface="Arial" charset="0"/>
                <a:sym typeface="Trebuchet MS" pitchFamily="34" charset="0"/>
              </a:rPr>
              <a:t>Imagination is connected with meaning-making, emotions and intellectual functions.</a:t>
            </a:r>
          </a:p>
          <a:p>
            <a:pPr marL="457200" indent="-298450" eaLnBrk="1" hangingPunct="1">
              <a:spcBef>
                <a:spcPct val="0"/>
              </a:spcBef>
              <a:buClr>
                <a:srgbClr val="00387E"/>
              </a:buClr>
              <a:buSzPct val="167000"/>
              <a:buFontTx/>
              <a:buNone/>
            </a:pPr>
            <a:r>
              <a:rPr lang="en-US" sz="1400" smtClean="0">
                <a:solidFill>
                  <a:schemeClr val="hlink"/>
                </a:solidFill>
                <a:latin typeface="Trebuchet MS" pitchFamily="34" charset="0"/>
                <a:cs typeface="Arial" charset="0"/>
                <a:sym typeface="Trebuchet MS" pitchFamily="34" charset="0"/>
              </a:rPr>
              <a:t>Gajdamaschko, N. (2005). Vygotsky on imagination: Why an understanding of the imagination is an important issue for schoolteachers. </a:t>
            </a:r>
            <a:r>
              <a:rPr lang="en-US" sz="1400" i="1" smtClean="0">
                <a:solidFill>
                  <a:schemeClr val="hlink"/>
                </a:solidFill>
                <a:latin typeface="Trebuchet MS" pitchFamily="34" charset="0"/>
                <a:cs typeface="Arial" charset="0"/>
                <a:sym typeface="Trebuchet MS" pitchFamily="34" charset="0"/>
              </a:rPr>
              <a:t>Teaching Education</a:t>
            </a:r>
            <a:r>
              <a:rPr lang="en-US" sz="1400" smtClean="0">
                <a:solidFill>
                  <a:schemeClr val="hlink"/>
                </a:solidFill>
                <a:latin typeface="Trebuchet MS" pitchFamily="34" charset="0"/>
                <a:cs typeface="Arial" charset="0"/>
                <a:sym typeface="Trebuchet MS" pitchFamily="34" charset="0"/>
              </a:rPr>
              <a:t>, </a:t>
            </a:r>
            <a:r>
              <a:rPr lang="en-US" sz="1400" i="1" smtClean="0">
                <a:solidFill>
                  <a:schemeClr val="hlink"/>
                </a:solidFill>
                <a:latin typeface="Trebuchet MS" pitchFamily="34" charset="0"/>
                <a:cs typeface="Arial" charset="0"/>
                <a:sym typeface="Trebuchet MS" pitchFamily="34" charset="0"/>
              </a:rPr>
              <a:t>16</a:t>
            </a:r>
            <a:r>
              <a:rPr lang="en-US" sz="1400" smtClean="0">
                <a:solidFill>
                  <a:schemeClr val="hlink"/>
                </a:solidFill>
                <a:latin typeface="Trebuchet MS" pitchFamily="34" charset="0"/>
                <a:cs typeface="Arial" charset="0"/>
                <a:sym typeface="Trebuchet MS" pitchFamily="34" charset="0"/>
              </a:rPr>
              <a:t>(1), 13-22. </a:t>
            </a:r>
            <a:endParaRPr lang="en-US" sz="2200" smtClean="0">
              <a:solidFill>
                <a:schemeClr val="hlink"/>
              </a:solidFill>
              <a:latin typeface="Trebuchet MS" pitchFamily="34" charset="0"/>
              <a:cs typeface="Arial" charset="0"/>
              <a:sym typeface="Trebuchet MS" pitchFamily="34" charset="0"/>
            </a:endParaRPr>
          </a:p>
          <a:p>
            <a:pPr marL="457200" indent="-298450" eaLnBrk="1" hangingPunct="1">
              <a:spcBef>
                <a:spcPct val="0"/>
              </a:spcBef>
              <a:buClr>
                <a:srgbClr val="00387E"/>
              </a:buClr>
              <a:buSzPct val="167000"/>
              <a:buFontTx/>
              <a:buChar char="•"/>
            </a:pPr>
            <a:endParaRPr lang="en-US" smtClean="0">
              <a:solidFill>
                <a:schemeClr val="hlink"/>
              </a:solidFill>
              <a:latin typeface="Trebuchet MS" pitchFamily="34" charset="0"/>
              <a:cs typeface="Arial" charset="0"/>
              <a:sym typeface="Trebuchet MS" pitchFamily="34" charset="0"/>
            </a:endParaRPr>
          </a:p>
        </p:txBody>
      </p:sp>
      <p:sp>
        <p:nvSpPr>
          <p:cNvPr id="25602" name="Shape 94"/>
          <p:cNvSpPr txBox="1">
            <a:spLocks noGrp="1"/>
          </p:cNvSpPr>
          <p:nvPr>
            <p:ph type="title"/>
          </p:nvPr>
        </p:nvSpPr>
        <p:spPr>
          <a:xfrm>
            <a:off x="457200" y="274638"/>
            <a:ext cx="8229600" cy="792162"/>
          </a:xfrm>
        </p:spPr>
        <p:txBody>
          <a:bodyPr/>
          <a:lstStyle/>
          <a:p>
            <a:pPr indent="254000" algn="ctr" eaLnBrk="1" hangingPunct="1">
              <a:spcBef>
                <a:spcPct val="0"/>
              </a:spcBef>
              <a:buSzTx/>
              <a:buFont typeface="Trebuchet MS" pitchFamily="34" charset="0"/>
              <a:buNone/>
            </a:pPr>
            <a:r>
              <a:rPr lang="en-US" sz="3600" smtClean="0">
                <a:latin typeface="Trebuchet MS" pitchFamily="34" charset="0"/>
                <a:cs typeface="Arial" charset="0"/>
                <a:sym typeface="Trebuchet MS" pitchFamily="34" charset="0"/>
              </a:rPr>
              <a:t>Current Perspectives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885</Words>
  <PresentationFormat>On-screen Show (4:3)</PresentationFormat>
  <Paragraphs>101</Paragraphs>
  <Slides>12</Slides>
  <Notes>12</Notes>
  <HiddenSlides>0</HiddenSlides>
  <MMClips>0</MMClips>
  <ScaleCrop>false</ScaleCrop>
  <HeadingPairs>
    <vt:vector size="6" baseType="variant">
      <vt:variant>
        <vt:lpstr>Fonts Used</vt:lpstr>
      </vt:variant>
      <vt:variant>
        <vt:i4>3</vt:i4>
      </vt:variant>
      <vt:variant>
        <vt:lpstr>Design Template</vt:lpstr>
      </vt:variant>
      <vt:variant>
        <vt:i4>6</vt:i4>
      </vt:variant>
      <vt:variant>
        <vt:lpstr>Slide Titles</vt:lpstr>
      </vt:variant>
      <vt:variant>
        <vt:i4>12</vt:i4>
      </vt:variant>
    </vt:vector>
  </HeadingPairs>
  <TitlesOfParts>
    <vt:vector size="21" baseType="lpstr">
      <vt:lpstr>Arial</vt:lpstr>
      <vt:lpstr>Trebuchet MS</vt:lpstr>
      <vt:lpstr>Courier New</vt:lpstr>
      <vt:lpstr>Default Design</vt:lpstr>
      <vt:lpstr>Default Design</vt:lpstr>
      <vt:lpstr>Default Design</vt:lpstr>
      <vt:lpstr>Default Design</vt:lpstr>
      <vt:lpstr>Default Design</vt:lpstr>
      <vt:lpstr>Default Design</vt:lpstr>
      <vt:lpstr>Vygotsky: Social Learning Theory</vt:lpstr>
      <vt:lpstr>Background: Lev Vygotsky</vt:lpstr>
      <vt:lpstr>Vygotsky's View of the Learner</vt:lpstr>
      <vt:lpstr>Social Interaction</vt:lpstr>
      <vt:lpstr>More Knowledgeable Other (MKO)</vt:lpstr>
      <vt:lpstr>Zone of Proximal Development (ZPD)</vt:lpstr>
      <vt:lpstr>Current Perspectives</vt:lpstr>
      <vt:lpstr>Current Perspectives</vt:lpstr>
      <vt:lpstr>Current Perspectives</vt:lpstr>
      <vt:lpstr>Teacher Implications</vt:lpstr>
      <vt:lpstr>Reflections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Vygotsky: Social Learning Theory</dc:title>
  <cp:lastModifiedBy>colleen.brieck</cp:lastModifiedBy>
  <cp:revision>6</cp:revision>
  <dcterms:modified xsi:type="dcterms:W3CDTF">2013-07-18T18:21:57Z</dcterms:modified>
</cp:coreProperties>
</file>